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65" r:id="rId3"/>
    <p:sldId id="257" r:id="rId4"/>
    <p:sldId id="259" r:id="rId5"/>
    <p:sldId id="260" r:id="rId6"/>
    <p:sldId id="262" r:id="rId7"/>
    <p:sldId id="266" r:id="rId8"/>
    <p:sldId id="267" r:id="rId9"/>
    <p:sldId id="272" r:id="rId10"/>
    <p:sldId id="273" r:id="rId11"/>
    <p:sldId id="271" r:id="rId12"/>
    <p:sldId id="269" r:id="rId13"/>
    <p:sldId id="258" r:id="rId14"/>
    <p:sldId id="263" r:id="rId15"/>
    <p:sldId id="264"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35" autoAdjust="0"/>
    <p:restoredTop sz="77953" autoAdjust="0"/>
  </p:normalViewPr>
  <p:slideViewPr>
    <p:cSldViewPr snapToGrid="0" snapToObjects="1">
      <p:cViewPr>
        <p:scale>
          <a:sx n="63" d="100"/>
          <a:sy n="63" d="100"/>
        </p:scale>
        <p:origin x="-2144" y="-616"/>
      </p:cViewPr>
      <p:guideLst>
        <p:guide orient="horz" pos="2160"/>
        <p:guide pos="2880"/>
      </p:guideLst>
    </p:cSldViewPr>
  </p:slideViewPr>
  <p:outlineViewPr>
    <p:cViewPr>
      <p:scale>
        <a:sx n="33" d="100"/>
        <a:sy n="33" d="100"/>
      </p:scale>
      <p:origin x="0" y="196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15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DB8384-8767-2144-B47E-B1118AF113B9}" type="datetimeFigureOut">
              <a:rPr lang="nl-NL" smtClean="0"/>
              <a:t>12/17/16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2444B9-43B1-5646-94E6-5397137AB637}" type="slidenum">
              <a:rPr lang="nl-NL" smtClean="0"/>
              <a:t>‹nr.›</a:t>
            </a:fld>
            <a:endParaRPr lang="nl-NL"/>
          </a:p>
        </p:txBody>
      </p:sp>
    </p:spTree>
    <p:extLst>
      <p:ext uri="{BB962C8B-B14F-4D97-AF65-F5344CB8AC3E}">
        <p14:creationId xmlns:p14="http://schemas.microsoft.com/office/powerpoint/2010/main" val="1138710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A1079-76EF-DB43-9B51-90E0726298EF}" type="datetimeFigureOut">
              <a:rPr lang="nl-NL" smtClean="0"/>
              <a:t>12/17/16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EC4BE-1DD4-2646-AA28-81B2DABE2481}" type="slidenum">
              <a:rPr lang="nl-NL" smtClean="0"/>
              <a:t>‹nr.›</a:t>
            </a:fld>
            <a:endParaRPr lang="nl-NL"/>
          </a:p>
        </p:txBody>
      </p:sp>
    </p:spTree>
    <p:extLst>
      <p:ext uri="{BB962C8B-B14F-4D97-AF65-F5344CB8AC3E}">
        <p14:creationId xmlns:p14="http://schemas.microsoft.com/office/powerpoint/2010/main" val="21693791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In experimental</a:t>
            </a:r>
            <a:r>
              <a:rPr lang="en-US" baseline="0" noProof="0" dirty="0" smtClean="0"/>
              <a:t> sciences we are not dealing with the truth but with increasingly better models. Better in terms of describing the observed phenomena and also better in terms of predicting outcomes of future experiments. </a:t>
            </a:r>
          </a:p>
          <a:p>
            <a:endParaRPr lang="nl-NL"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a:t>
            </a:fld>
            <a:endParaRPr lang="nl-NL"/>
          </a:p>
        </p:txBody>
      </p:sp>
    </p:spTree>
    <p:extLst>
      <p:ext uri="{BB962C8B-B14F-4D97-AF65-F5344CB8AC3E}">
        <p14:creationId xmlns:p14="http://schemas.microsoft.com/office/powerpoint/2010/main" val="266147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I</a:t>
            </a:r>
            <a:r>
              <a:rPr lang="en-US" baseline="0" noProof="0" dirty="0" smtClean="0"/>
              <a:t> treated the issue of </a:t>
            </a:r>
            <a:r>
              <a:rPr lang="en-US" baseline="0" noProof="0" dirty="0" err="1" smtClean="0"/>
              <a:t>replicability</a:t>
            </a:r>
            <a:r>
              <a:rPr lang="en-US" baseline="0" noProof="0" dirty="0" smtClean="0"/>
              <a:t> first and most extensively because this is the core issue in experimental sciences. The following secrets will pass by faster. </a:t>
            </a:r>
          </a:p>
          <a:p>
            <a:r>
              <a:rPr lang="en-US" baseline="0" noProof="0" dirty="0" smtClean="0"/>
              <a:t>The next one  the role of quality assessment in science.</a:t>
            </a:r>
          </a:p>
          <a:p>
            <a:endParaRPr lang="en-US" noProof="0" dirty="0" smtClean="0"/>
          </a:p>
          <a:p>
            <a:endParaRPr lang="en-US" sz="1200" noProof="0" dirty="0" smtClean="0">
              <a:solidFill>
                <a:srgbClr val="FFFFFF"/>
              </a:solidFill>
            </a:endParaRPr>
          </a:p>
          <a:p>
            <a:pPr marL="0" indent="0">
              <a:buNone/>
            </a:pPr>
            <a:r>
              <a:rPr lang="en-US" sz="1200" noProof="0" dirty="0" smtClean="0">
                <a:solidFill>
                  <a:srgbClr val="FFFFFF"/>
                </a:solidFill>
              </a:rPr>
              <a:t>In most meta-analyses on experimental parapsychology like those on </a:t>
            </a:r>
            <a:r>
              <a:rPr lang="en-US" sz="1200" noProof="0" dirty="0" err="1" smtClean="0">
                <a:solidFill>
                  <a:srgbClr val="FFFFFF"/>
                </a:solidFill>
              </a:rPr>
              <a:t>Psychokinesis</a:t>
            </a:r>
            <a:r>
              <a:rPr lang="en-US" sz="1200" noProof="0" dirty="0" smtClean="0">
                <a:solidFill>
                  <a:srgbClr val="FFFFFF"/>
                </a:solidFill>
              </a:rPr>
              <a:t> and Presentiment,  the authors claim that the more significant results are of better quality experiments.</a:t>
            </a:r>
          </a:p>
          <a:p>
            <a:pPr marL="0" indent="0">
              <a:buNone/>
            </a:pPr>
            <a:endParaRPr lang="en-US" sz="1200" noProof="0" dirty="0" smtClean="0">
              <a:solidFill>
                <a:srgbClr val="FFFFFF"/>
              </a:solidFill>
            </a:endParaRPr>
          </a:p>
          <a:p>
            <a:pPr marL="0" indent="0">
              <a:buNone/>
            </a:pPr>
            <a:r>
              <a:rPr lang="en-US" sz="1200" noProof="0" dirty="0" smtClean="0">
                <a:solidFill>
                  <a:srgbClr val="FFFFFF"/>
                </a:solidFill>
              </a:rPr>
              <a:t>This is of course to argue that the effects cannot be a consequence of sloppy</a:t>
            </a:r>
            <a:r>
              <a:rPr lang="en-US" sz="1200" baseline="0" noProof="0" dirty="0" smtClean="0">
                <a:solidFill>
                  <a:srgbClr val="FFFFFF"/>
                </a:solidFill>
              </a:rPr>
              <a:t> research. HOWEVER</a:t>
            </a:r>
            <a:endParaRPr lang="en-US" sz="1200" noProof="0" dirty="0" smtClean="0">
              <a:solidFill>
                <a:srgbClr val="FFFFFF"/>
              </a:solidFill>
            </a:endParaRPr>
          </a:p>
          <a:p>
            <a:endParaRPr lang="en-US"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10</a:t>
            </a:fld>
            <a:endParaRPr lang="nl-NL"/>
          </a:p>
        </p:txBody>
      </p:sp>
    </p:spTree>
    <p:extLst>
      <p:ext uri="{BB962C8B-B14F-4D97-AF65-F5344CB8AC3E}">
        <p14:creationId xmlns:p14="http://schemas.microsoft.com/office/powerpoint/2010/main" val="243745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There</a:t>
            </a:r>
            <a:r>
              <a:rPr lang="en-US" baseline="0" noProof="0" dirty="0" smtClean="0"/>
              <a:t> is a big problem in measuring the quality of research.</a:t>
            </a:r>
          </a:p>
          <a:p>
            <a:r>
              <a:rPr lang="en-US" baseline="0" noProof="0" dirty="0" smtClean="0"/>
              <a:t>The authors use the publications to assess the quality of the research.</a:t>
            </a:r>
          </a:p>
          <a:p>
            <a:endParaRPr lang="en-US" baseline="0" noProof="0" dirty="0" smtClean="0"/>
          </a:p>
          <a:p>
            <a:r>
              <a:rPr lang="en-US" baseline="0" noProof="0" dirty="0" smtClean="0"/>
              <a:t>It is obvious that this doesn’t reflect true quality because written reports do not report everything.</a:t>
            </a:r>
          </a:p>
          <a:p>
            <a:r>
              <a:rPr lang="en-US" baseline="0" noProof="0" dirty="0" smtClean="0"/>
              <a:t>And in the case of psi research the quality is generally assessed by checking if the experimenter did exclude NORMAL explanations for the anomalous results.</a:t>
            </a:r>
          </a:p>
          <a:p>
            <a:r>
              <a:rPr lang="en-US" baseline="0" noProof="0" dirty="0" smtClean="0"/>
              <a:t>For instance in a PK study with dice  it is important to check that the dice are behaving randomly if nobody is paying attention.</a:t>
            </a:r>
          </a:p>
          <a:p>
            <a:endParaRPr lang="en-US" baseline="0" noProof="0" dirty="0" smtClean="0"/>
          </a:p>
          <a:p>
            <a:r>
              <a:rPr lang="en-US" baseline="0" noProof="0" dirty="0" err="1" smtClean="0"/>
              <a:t>Soin</a:t>
            </a:r>
            <a:r>
              <a:rPr lang="en-US" baseline="0" noProof="0" dirty="0" smtClean="0"/>
              <a:t> the written report you will find extensive </a:t>
            </a:r>
            <a:r>
              <a:rPr lang="en-US" baseline="0" noProof="0" dirty="0" err="1" smtClean="0"/>
              <a:t>randomnesstest</a:t>
            </a:r>
            <a:r>
              <a:rPr lang="en-US" baseline="0" noProof="0" dirty="0" smtClean="0"/>
              <a:t> and the quality is then </a:t>
            </a:r>
            <a:r>
              <a:rPr lang="en-US" baseline="0" noProof="0" dirty="0" err="1" smtClean="0"/>
              <a:t>asessed</a:t>
            </a:r>
            <a:r>
              <a:rPr lang="en-US" baseline="0" noProof="0" dirty="0" smtClean="0"/>
              <a:t> as good. However as I said the idea here is to exclude alternative explanations. But if you have a non significant </a:t>
            </a:r>
            <a:r>
              <a:rPr lang="en-US" baseline="0" noProof="0" dirty="0" err="1" smtClean="0"/>
              <a:t>poutcome</a:t>
            </a:r>
            <a:r>
              <a:rPr lang="en-US" baseline="0" noProof="0" dirty="0" smtClean="0"/>
              <a:t> there is no need to exclude alternative </a:t>
            </a:r>
            <a:r>
              <a:rPr lang="en-US" baseline="0" noProof="0" dirty="0" err="1" smtClean="0"/>
              <a:t>expalanations</a:t>
            </a:r>
            <a:r>
              <a:rPr lang="en-US" baseline="0" noProof="0" dirty="0" smtClean="0"/>
              <a:t> and the report therefore will have no or less content relating to these checks. However if they don’t report a randomness test (and remember there is no need to report </a:t>
            </a:r>
            <a:r>
              <a:rPr lang="en-US" baseline="0" noProof="0" dirty="0" err="1" smtClean="0"/>
              <a:t>tho</a:t>
            </a:r>
            <a:r>
              <a:rPr lang="en-US" baseline="0" noProof="0" dirty="0" smtClean="0"/>
              <a:t> in </a:t>
            </a:r>
            <a:r>
              <a:rPr lang="en-US" baseline="0" noProof="0" dirty="0" err="1" smtClean="0"/>
              <a:t>nons</a:t>
            </a:r>
            <a:r>
              <a:rPr lang="en-US" baseline="0" noProof="0" dirty="0" smtClean="0"/>
              <a:t> studies) the whole experiment is rated lower in quality. WHILE THEY ARENT LOWER IN QUALITY.  Actually the quality rating of non significant (short report) studies should be larger to reflect true quality. </a:t>
            </a:r>
          </a:p>
          <a:p>
            <a:endParaRPr lang="en-US" baseline="0" noProof="0" dirty="0" smtClean="0"/>
          </a:p>
          <a:p>
            <a:r>
              <a:rPr lang="nl-NL" sz="1200" dirty="0" smtClean="0">
                <a:solidFill>
                  <a:srgbClr val="FFFFFF"/>
                </a:solidFill>
              </a:rPr>
              <a:t>It </a:t>
            </a:r>
            <a:r>
              <a:rPr lang="nl-NL" sz="1200" dirty="0" err="1" smtClean="0">
                <a:solidFill>
                  <a:srgbClr val="FFFFFF"/>
                </a:solidFill>
              </a:rPr>
              <a:t>cannot</a:t>
            </a:r>
            <a:r>
              <a:rPr lang="nl-NL" sz="1200" dirty="0" smtClean="0">
                <a:solidFill>
                  <a:srgbClr val="FFFFFF"/>
                </a:solidFill>
              </a:rPr>
              <a:t> </a:t>
            </a:r>
            <a:r>
              <a:rPr lang="nl-NL" sz="1200" dirty="0" err="1" smtClean="0">
                <a:solidFill>
                  <a:srgbClr val="FFFFFF"/>
                </a:solidFill>
              </a:rPr>
              <a:t>be</a:t>
            </a:r>
            <a:r>
              <a:rPr lang="nl-NL" sz="1200" dirty="0" smtClean="0">
                <a:solidFill>
                  <a:srgbClr val="FFFFFF"/>
                </a:solidFill>
              </a:rPr>
              <a:t> </a:t>
            </a:r>
            <a:r>
              <a:rPr lang="nl-NL" sz="1200" dirty="0" err="1" smtClean="0">
                <a:solidFill>
                  <a:srgbClr val="FFFFFF"/>
                </a:solidFill>
              </a:rPr>
              <a:t>excluded</a:t>
            </a:r>
            <a:r>
              <a:rPr lang="nl-NL" sz="1200" dirty="0" smtClean="0">
                <a:solidFill>
                  <a:srgbClr val="FFFFFF"/>
                </a:solidFill>
              </a:rPr>
              <a:t> </a:t>
            </a:r>
            <a:r>
              <a:rPr lang="nl-NL" sz="1200" dirty="0" err="1" smtClean="0">
                <a:solidFill>
                  <a:srgbClr val="FFFFFF"/>
                </a:solidFill>
              </a:rPr>
              <a:t>that</a:t>
            </a:r>
            <a:r>
              <a:rPr lang="nl-NL" sz="1200" dirty="0" smtClean="0">
                <a:solidFill>
                  <a:srgbClr val="FFFFFF"/>
                </a:solidFill>
              </a:rPr>
              <a:t> </a:t>
            </a:r>
            <a:r>
              <a:rPr lang="nl-NL" sz="1200" dirty="0" err="1" smtClean="0">
                <a:solidFill>
                  <a:srgbClr val="FFFFFF"/>
                </a:solidFill>
              </a:rPr>
              <a:t>if</a:t>
            </a:r>
            <a:r>
              <a:rPr lang="nl-NL" sz="1200" dirty="0" smtClean="0">
                <a:solidFill>
                  <a:srgbClr val="FFFFFF"/>
                </a:solidFill>
              </a:rPr>
              <a:t> the </a:t>
            </a:r>
            <a:r>
              <a:rPr lang="nl-NL" sz="1200" dirty="0" err="1" smtClean="0">
                <a:solidFill>
                  <a:srgbClr val="FFFFFF"/>
                </a:solidFill>
              </a:rPr>
              <a:t>quality</a:t>
            </a:r>
            <a:r>
              <a:rPr lang="nl-NL" sz="1200" dirty="0" smtClean="0">
                <a:solidFill>
                  <a:srgbClr val="FFFFFF"/>
                </a:solidFill>
              </a:rPr>
              <a:t> </a:t>
            </a:r>
            <a:r>
              <a:rPr lang="nl-NL" sz="1200" dirty="0" err="1" smtClean="0">
                <a:solidFill>
                  <a:srgbClr val="FFFFFF"/>
                </a:solidFill>
              </a:rPr>
              <a:t>asessment</a:t>
            </a:r>
            <a:r>
              <a:rPr lang="nl-NL" sz="1200" dirty="0" smtClean="0">
                <a:solidFill>
                  <a:srgbClr val="FFFFFF"/>
                </a:solidFill>
              </a:rPr>
              <a:t> is more </a:t>
            </a:r>
            <a:r>
              <a:rPr lang="nl-NL" sz="1200" dirty="0" err="1" smtClean="0">
                <a:solidFill>
                  <a:srgbClr val="FFFFFF"/>
                </a:solidFill>
              </a:rPr>
              <a:t>realistic</a:t>
            </a:r>
            <a:r>
              <a:rPr lang="nl-NL" sz="1200" dirty="0" smtClean="0">
                <a:solidFill>
                  <a:srgbClr val="FFFFFF"/>
                </a:solidFill>
              </a:rPr>
              <a:t>, the best </a:t>
            </a:r>
            <a:r>
              <a:rPr lang="nl-NL" sz="1200" dirty="0" err="1" smtClean="0">
                <a:solidFill>
                  <a:srgbClr val="FFFFFF"/>
                </a:solidFill>
              </a:rPr>
              <a:t>quality</a:t>
            </a:r>
            <a:r>
              <a:rPr lang="nl-NL" sz="1200" dirty="0" smtClean="0">
                <a:solidFill>
                  <a:srgbClr val="FFFFFF"/>
                </a:solidFill>
              </a:rPr>
              <a:t> </a:t>
            </a:r>
            <a:r>
              <a:rPr lang="nl-NL" sz="1200" dirty="0" err="1" smtClean="0">
                <a:solidFill>
                  <a:srgbClr val="FFFFFF"/>
                </a:solidFill>
              </a:rPr>
              <a:t>exper</a:t>
            </a:r>
            <a:r>
              <a:rPr lang="nl-NL" sz="1400" dirty="0" err="1" smtClean="0">
                <a:solidFill>
                  <a:srgbClr val="FFFFFF"/>
                </a:solidFill>
              </a:rPr>
              <a:t>i</a:t>
            </a:r>
            <a:r>
              <a:rPr lang="nl-NL" sz="1200" dirty="0" err="1" smtClean="0">
                <a:solidFill>
                  <a:srgbClr val="FFFFFF"/>
                </a:solidFill>
              </a:rPr>
              <a:t>ments</a:t>
            </a:r>
            <a:r>
              <a:rPr lang="nl-NL" sz="1200" dirty="0" smtClean="0">
                <a:solidFill>
                  <a:srgbClr val="FFFFFF"/>
                </a:solidFill>
              </a:rPr>
              <a:t> have </a:t>
            </a:r>
            <a:r>
              <a:rPr lang="nl-NL" sz="1200" dirty="0" err="1" smtClean="0">
                <a:solidFill>
                  <a:srgbClr val="FFFFFF"/>
                </a:solidFill>
              </a:rPr>
              <a:t>less</a:t>
            </a:r>
            <a:r>
              <a:rPr lang="nl-NL" sz="1200" dirty="0" smtClean="0">
                <a:solidFill>
                  <a:srgbClr val="FFFFFF"/>
                </a:solidFill>
              </a:rPr>
              <a:t> significant </a:t>
            </a:r>
            <a:r>
              <a:rPr lang="nl-NL" sz="1200" dirty="0" err="1" smtClean="0">
                <a:solidFill>
                  <a:srgbClr val="FFFFFF"/>
                </a:solidFill>
              </a:rPr>
              <a:t>outcomes</a:t>
            </a:r>
            <a:r>
              <a:rPr lang="nl-NL" sz="1200" dirty="0" smtClean="0">
                <a:solidFill>
                  <a:srgbClr val="FFFFFF"/>
                </a:solidFill>
              </a:rPr>
              <a:t> </a:t>
            </a:r>
            <a:r>
              <a:rPr lang="nl-NL" sz="1200" dirty="0" err="1" smtClean="0">
                <a:solidFill>
                  <a:srgbClr val="FFFFFF"/>
                </a:solidFill>
              </a:rPr>
              <a:t>suggesting</a:t>
            </a:r>
            <a:r>
              <a:rPr lang="nl-NL" sz="1200" dirty="0" smtClean="0">
                <a:solidFill>
                  <a:srgbClr val="FFFFFF"/>
                </a:solidFill>
              </a:rPr>
              <a:t> </a:t>
            </a:r>
            <a:r>
              <a:rPr lang="nl-NL" sz="1200" dirty="0" err="1" smtClean="0">
                <a:solidFill>
                  <a:srgbClr val="FFFFFF"/>
                </a:solidFill>
              </a:rPr>
              <a:t>that</a:t>
            </a:r>
            <a:r>
              <a:rPr lang="nl-NL" sz="1200" dirty="0" smtClean="0">
                <a:solidFill>
                  <a:srgbClr val="FFFFFF"/>
                </a:solidFill>
              </a:rPr>
              <a:t> </a:t>
            </a:r>
            <a:r>
              <a:rPr lang="nl-NL" sz="1200" dirty="0" err="1" smtClean="0">
                <a:solidFill>
                  <a:srgbClr val="FFFFFF"/>
                </a:solidFill>
              </a:rPr>
              <a:t>with</a:t>
            </a:r>
            <a:r>
              <a:rPr lang="nl-NL" sz="1200" dirty="0" smtClean="0">
                <a:solidFill>
                  <a:srgbClr val="FFFFFF"/>
                </a:solidFill>
              </a:rPr>
              <a:t> perfect </a:t>
            </a:r>
            <a:r>
              <a:rPr lang="nl-NL" sz="1200" dirty="0" err="1" smtClean="0">
                <a:solidFill>
                  <a:srgbClr val="FFFFFF"/>
                </a:solidFill>
              </a:rPr>
              <a:t>quality</a:t>
            </a:r>
            <a:r>
              <a:rPr lang="nl-NL" sz="1200" dirty="0" smtClean="0">
                <a:solidFill>
                  <a:srgbClr val="FFFFFF"/>
                </a:solidFill>
              </a:rPr>
              <a:t> is no </a:t>
            </a:r>
            <a:r>
              <a:rPr lang="nl-NL" sz="1200" dirty="0" err="1" smtClean="0">
                <a:solidFill>
                  <a:srgbClr val="FFFFFF"/>
                </a:solidFill>
              </a:rPr>
              <a:t>psi</a:t>
            </a:r>
            <a:r>
              <a:rPr lang="nl-NL" sz="1200" dirty="0" smtClean="0">
                <a:solidFill>
                  <a:srgbClr val="FFFFFF"/>
                </a:solidFill>
              </a:rPr>
              <a:t> is </a:t>
            </a:r>
            <a:r>
              <a:rPr lang="nl-NL" sz="1200" dirty="0" err="1" smtClean="0">
                <a:solidFill>
                  <a:srgbClr val="FFFFFF"/>
                </a:solidFill>
              </a:rPr>
              <a:t>to</a:t>
            </a:r>
            <a:r>
              <a:rPr lang="nl-NL" sz="1200" dirty="0" smtClean="0">
                <a:solidFill>
                  <a:srgbClr val="FFFFFF"/>
                </a:solidFill>
              </a:rPr>
              <a:t> </a:t>
            </a:r>
            <a:r>
              <a:rPr lang="nl-NL" sz="1200" dirty="0" err="1" smtClean="0">
                <a:solidFill>
                  <a:srgbClr val="FFFFFF"/>
                </a:solidFill>
              </a:rPr>
              <a:t>be</a:t>
            </a:r>
            <a:r>
              <a:rPr lang="nl-NL" sz="1200" dirty="0" smtClean="0">
                <a:solidFill>
                  <a:srgbClr val="FFFFFF"/>
                </a:solidFill>
              </a:rPr>
              <a:t> </a:t>
            </a:r>
            <a:r>
              <a:rPr lang="nl-NL" sz="1200" dirty="0" err="1" smtClean="0">
                <a:solidFill>
                  <a:srgbClr val="FFFFFF"/>
                </a:solidFill>
              </a:rPr>
              <a:t>measured</a:t>
            </a:r>
            <a:endParaRPr lang="en-US" noProof="0" dirty="0" smtClean="0"/>
          </a:p>
          <a:p>
            <a:endParaRPr lang="nl-NL"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11</a:t>
            </a:fld>
            <a:endParaRPr lang="nl-NL"/>
          </a:p>
        </p:txBody>
      </p:sp>
    </p:spTree>
    <p:extLst>
      <p:ext uri="{BB962C8B-B14F-4D97-AF65-F5344CB8AC3E}">
        <p14:creationId xmlns:p14="http://schemas.microsoft.com/office/powerpoint/2010/main" val="353476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Let’s go to the next secret. This concerns the idea that psi is a kind</a:t>
            </a:r>
            <a:r>
              <a:rPr lang="en-US" baseline="0" noProof="0" dirty="0" smtClean="0"/>
              <a:t> of ‘signal’.</a:t>
            </a:r>
          </a:p>
          <a:p>
            <a:endParaRPr lang="en-US" baseline="0" noProof="0" dirty="0" smtClean="0"/>
          </a:p>
          <a:p>
            <a:endParaRPr lang="en-US" sz="1200" noProof="0" dirty="0" smtClean="0">
              <a:solidFill>
                <a:srgbClr val="FFFFFF"/>
              </a:solidFill>
            </a:endParaRPr>
          </a:p>
          <a:p>
            <a:r>
              <a:rPr lang="en-US" sz="1200" noProof="0" dirty="0" smtClean="0">
                <a:solidFill>
                  <a:srgbClr val="FFFFFF"/>
                </a:solidFill>
              </a:rPr>
              <a:t>Psi effects can be modeled by some ‘signal’-transfer. By the spiritually inclined parapsychologist these ‘signals’ are labeled ‘non-local’. (Falsely borrowing a term from Quantum Physics). So telepathy is supposed to be a property of a ‘sender’ and a ‘receiver’.</a:t>
            </a:r>
            <a:r>
              <a:rPr lang="en-US" sz="1200" baseline="0" noProof="0" dirty="0" smtClean="0">
                <a:solidFill>
                  <a:srgbClr val="FFFFFF"/>
                </a:solidFill>
              </a:rPr>
              <a:t> </a:t>
            </a:r>
          </a:p>
          <a:p>
            <a:endParaRPr lang="en-US" sz="1200" baseline="0" noProof="0" dirty="0" smtClean="0">
              <a:solidFill>
                <a:srgbClr val="FFFFFF"/>
              </a:solidFill>
            </a:endParaRPr>
          </a:p>
          <a:p>
            <a:r>
              <a:rPr lang="en-US" sz="1200" baseline="0" noProof="0" dirty="0" smtClean="0">
                <a:solidFill>
                  <a:srgbClr val="FFFFFF"/>
                </a:solidFill>
              </a:rPr>
              <a:t>First of all that model is crazy if we observe this from the framework of neuroscience.</a:t>
            </a:r>
            <a:endParaRPr lang="en-US" sz="1200" noProof="0" dirty="0" smtClean="0">
              <a:solidFill>
                <a:srgbClr val="FFFFFF"/>
              </a:solidFill>
            </a:endParaRPr>
          </a:p>
          <a:p>
            <a:endParaRPr lang="en-US"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12</a:t>
            </a:fld>
            <a:endParaRPr lang="nl-NL"/>
          </a:p>
        </p:txBody>
      </p:sp>
    </p:spTree>
    <p:extLst>
      <p:ext uri="{BB962C8B-B14F-4D97-AF65-F5344CB8AC3E}">
        <p14:creationId xmlns:p14="http://schemas.microsoft.com/office/powerpoint/2010/main" val="356616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noProof="0" dirty="0" smtClean="0">
                <a:solidFill>
                  <a:srgbClr val="FFFFFF"/>
                </a:solidFill>
              </a:rPr>
              <a:t>Psi is a signal (or information transfer) that results in unexplainable correlations.</a:t>
            </a:r>
          </a:p>
          <a:p>
            <a:r>
              <a:rPr lang="en-US" sz="1200" noProof="0" dirty="0" smtClean="0">
                <a:solidFill>
                  <a:srgbClr val="FFFFFF"/>
                </a:solidFill>
              </a:rPr>
              <a:t> The signal is obtained by the participant (also called ‘receiver’) by FILTERING that what is relevant for her.</a:t>
            </a:r>
          </a:p>
          <a:p>
            <a:endParaRPr lang="en-US" sz="1200" noProof="0" dirty="0" smtClean="0">
              <a:solidFill>
                <a:srgbClr val="FFFFFF"/>
              </a:solidFill>
            </a:endParaRPr>
          </a:p>
          <a:p>
            <a:r>
              <a:rPr lang="en-US" sz="1200" noProof="0" dirty="0" smtClean="0">
                <a:solidFill>
                  <a:srgbClr val="FFFFFF"/>
                </a:solidFill>
              </a:rPr>
              <a:t>BUT WHAT is being filtered?</a:t>
            </a:r>
          </a:p>
          <a:p>
            <a:endParaRPr lang="en-US" sz="1200" noProof="0" dirty="0" smtClean="0">
              <a:solidFill>
                <a:srgbClr val="FFFFFF"/>
              </a:solidFill>
            </a:endParaRPr>
          </a:p>
          <a:p>
            <a:r>
              <a:rPr lang="en-US" sz="1200" noProof="0" dirty="0" smtClean="0">
                <a:solidFill>
                  <a:srgbClr val="FFFFFF"/>
                </a:solidFill>
              </a:rPr>
              <a:t>Nearby and faraway, Past &amp; present &amp; future. !!!!!!!! ALL info in the cosmos. </a:t>
            </a:r>
          </a:p>
          <a:p>
            <a:r>
              <a:rPr lang="en-US" sz="1200" noProof="0" dirty="0" smtClean="0">
                <a:solidFill>
                  <a:srgbClr val="FFFFFF"/>
                </a:solidFill>
              </a:rPr>
              <a:t>Our brains cannot do that. It is just too much information.</a:t>
            </a:r>
          </a:p>
          <a:p>
            <a:endParaRPr lang="en-US" sz="1200" noProof="0" dirty="0" smtClean="0">
              <a:solidFill>
                <a:srgbClr val="FFFFFF"/>
              </a:solidFill>
            </a:endParaRPr>
          </a:p>
          <a:p>
            <a:r>
              <a:rPr lang="en-US" sz="1200" noProof="0" dirty="0" smtClean="0">
                <a:solidFill>
                  <a:srgbClr val="FFFFFF"/>
                </a:solidFill>
              </a:rPr>
              <a:t>But the signal model also implies more.</a:t>
            </a:r>
          </a:p>
          <a:p>
            <a:endParaRPr lang="en-US"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13</a:t>
            </a:fld>
            <a:endParaRPr lang="nl-NL"/>
          </a:p>
        </p:txBody>
      </p:sp>
    </p:spTree>
    <p:extLst>
      <p:ext uri="{BB962C8B-B14F-4D97-AF65-F5344CB8AC3E}">
        <p14:creationId xmlns:p14="http://schemas.microsoft.com/office/powerpoint/2010/main" val="110771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en-AU" sz="2400" noProof="0" dirty="0" smtClean="0">
                <a:solidFill>
                  <a:srgbClr val="FFFFFF"/>
                </a:solidFill>
              </a:rPr>
              <a:t>Psi applications!</a:t>
            </a:r>
          </a:p>
          <a:p>
            <a:pPr lvl="1"/>
            <a:endParaRPr lang="en-AU" sz="2400" noProof="0" dirty="0" smtClean="0">
              <a:solidFill>
                <a:srgbClr val="FFFFFF"/>
              </a:solidFill>
            </a:endParaRPr>
          </a:p>
          <a:p>
            <a:pPr lvl="1"/>
            <a:r>
              <a:rPr lang="en-AU" sz="2400" noProof="0" dirty="0" smtClean="0">
                <a:solidFill>
                  <a:srgbClr val="FFFFFF"/>
                </a:solidFill>
              </a:rPr>
              <a:t>In precognitive RV </a:t>
            </a:r>
            <a:r>
              <a:rPr lang="en-AU" sz="2400" noProof="0" dirty="0" err="1" smtClean="0">
                <a:solidFill>
                  <a:srgbClr val="FFFFFF"/>
                </a:solidFill>
              </a:rPr>
              <a:t>experimenten</a:t>
            </a:r>
            <a:r>
              <a:rPr lang="en-AU" sz="2400" noProof="0" dirty="0" smtClean="0">
                <a:solidFill>
                  <a:srgbClr val="FFFFFF"/>
                </a:solidFill>
              </a:rPr>
              <a:t> (indirect) information about for instance a roulette is provided. Claimed </a:t>
            </a:r>
            <a:r>
              <a:rPr lang="en-AU" sz="2400" noProof="0" dirty="0" err="1" smtClean="0">
                <a:solidFill>
                  <a:srgbClr val="FFFFFF"/>
                </a:solidFill>
              </a:rPr>
              <a:t>Effectsize</a:t>
            </a:r>
            <a:r>
              <a:rPr lang="en-AU" sz="2400" noProof="0" dirty="0" smtClean="0">
                <a:solidFill>
                  <a:srgbClr val="FFFFFF"/>
                </a:solidFill>
              </a:rPr>
              <a:t> is  E= 65% (MCE=50%). With the variation, V, expressed as the duration that the effect has gone before re-appearing.  </a:t>
            </a:r>
          </a:p>
          <a:p>
            <a:pPr lvl="1"/>
            <a:endParaRPr lang="en-AU" sz="2400" noProof="0" dirty="0" smtClean="0">
              <a:solidFill>
                <a:srgbClr val="FFFFFF"/>
              </a:solidFill>
            </a:endParaRPr>
          </a:p>
          <a:p>
            <a:pPr lvl="1"/>
            <a:r>
              <a:rPr lang="en-AU" sz="2400" noProof="0" dirty="0" smtClean="0">
                <a:solidFill>
                  <a:srgbClr val="FFFFFF"/>
                </a:solidFill>
              </a:rPr>
              <a:t>We have shown by computer simulations  that with this E and this V combined with a simple roulette betting scheme, the probability to earn a huge sum of money is larger than 80%. Only in 5% or less of the cases one runs out of money</a:t>
            </a:r>
          </a:p>
          <a:p>
            <a:pPr lvl="1"/>
            <a:endParaRPr lang="en-AU" sz="2400" noProof="0" dirty="0" smtClean="0">
              <a:solidFill>
                <a:srgbClr val="FFFFFF"/>
              </a:solidFill>
            </a:endParaRPr>
          </a:p>
          <a:p>
            <a:pPr lvl="1"/>
            <a:r>
              <a:rPr lang="en-AU" sz="2400" noProof="0" dirty="0" smtClean="0">
                <a:solidFill>
                  <a:srgbClr val="FFFFFF"/>
                </a:solidFill>
              </a:rPr>
              <a:t>The betting scheme is as follows. Use only 50% of the cash you have.</a:t>
            </a:r>
          </a:p>
          <a:p>
            <a:pPr lvl="1"/>
            <a:r>
              <a:rPr lang="en-AU" sz="2400" noProof="0" dirty="0" smtClean="0">
                <a:solidFill>
                  <a:srgbClr val="FFFFFF"/>
                </a:solidFill>
              </a:rPr>
              <a:t>Stop once the money runs below 10 dollar.</a:t>
            </a:r>
          </a:p>
          <a:p>
            <a:pPr lvl="1"/>
            <a:endParaRPr lang="en-AU" sz="2400" noProof="0" dirty="0" smtClean="0">
              <a:solidFill>
                <a:srgbClr val="FFFFFF"/>
              </a:solidFill>
            </a:endParaRPr>
          </a:p>
          <a:p>
            <a:pPr lvl="1"/>
            <a:r>
              <a:rPr lang="en-AU" sz="2400" noProof="0" dirty="0" smtClean="0">
                <a:solidFill>
                  <a:srgbClr val="FFFFFF"/>
                </a:solidFill>
              </a:rPr>
              <a:t>Simple but apparently wrong because:</a:t>
            </a:r>
          </a:p>
          <a:p>
            <a:pPr lvl="1"/>
            <a:endParaRPr lang="en-AU" sz="2400" noProof="0" dirty="0" smtClean="0">
              <a:solidFill>
                <a:srgbClr val="FFFFFF"/>
              </a:solidFill>
            </a:endParaRPr>
          </a:p>
          <a:p>
            <a:pPr lvl="1"/>
            <a:endParaRPr lang="en-AU" sz="2400" noProof="0" dirty="0" smtClean="0">
              <a:solidFill>
                <a:srgbClr val="FFFFFF"/>
              </a:solidFill>
            </a:endParaRPr>
          </a:p>
          <a:p>
            <a:pPr lvl="1"/>
            <a:r>
              <a:rPr lang="en-AU" sz="2400" b="1" noProof="0" dirty="0" smtClean="0">
                <a:solidFill>
                  <a:srgbClr val="FFFFFF"/>
                </a:solidFill>
              </a:rPr>
              <a:t>However</a:t>
            </a:r>
            <a:r>
              <a:rPr lang="en-AU" sz="2400" noProof="0" dirty="0" smtClean="0">
                <a:solidFill>
                  <a:srgbClr val="FFFFFF"/>
                </a:solidFill>
              </a:rPr>
              <a:t> the psi community is always asking for outside financial support.</a:t>
            </a:r>
          </a:p>
          <a:p>
            <a:endParaRPr lang="en-AU"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14</a:t>
            </a:fld>
            <a:endParaRPr lang="nl-NL"/>
          </a:p>
        </p:txBody>
      </p:sp>
    </p:spTree>
    <p:extLst>
      <p:ext uri="{BB962C8B-B14F-4D97-AF65-F5344CB8AC3E}">
        <p14:creationId xmlns:p14="http://schemas.microsoft.com/office/powerpoint/2010/main" val="1069933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So</a:t>
            </a:r>
            <a:r>
              <a:rPr lang="nl-NL" dirty="0" smtClean="0"/>
              <a:t> </a:t>
            </a:r>
            <a:r>
              <a:rPr lang="nl-NL" dirty="0" err="1" smtClean="0"/>
              <a:t>here</a:t>
            </a:r>
            <a:r>
              <a:rPr lang="nl-NL" dirty="0" smtClean="0"/>
              <a:t> is the </a:t>
            </a:r>
            <a:r>
              <a:rPr lang="nl-NL" dirty="0" err="1" smtClean="0"/>
              <a:t>third</a:t>
            </a:r>
            <a:r>
              <a:rPr lang="nl-NL" dirty="0" smtClean="0"/>
              <a:t> </a:t>
            </a:r>
            <a:r>
              <a:rPr lang="nl-NL" dirty="0" err="1" smtClean="0"/>
              <a:t>secret</a:t>
            </a:r>
            <a:endParaRPr lang="nl-NL" dirty="0" smtClean="0"/>
          </a:p>
          <a:p>
            <a:endParaRPr lang="nl-NL" dirty="0" smtClean="0"/>
          </a:p>
          <a:p>
            <a:endParaRPr lang="nl-NL" sz="1200" dirty="0" smtClean="0">
              <a:solidFill>
                <a:srgbClr val="FFFFFF"/>
              </a:solidFill>
            </a:endParaRPr>
          </a:p>
          <a:p>
            <a:r>
              <a:rPr lang="nl-NL" sz="1200" dirty="0" smtClean="0">
                <a:solidFill>
                  <a:srgbClr val="FFFFFF"/>
                </a:solidFill>
              </a:rPr>
              <a:t>It </a:t>
            </a:r>
            <a:r>
              <a:rPr lang="nl-NL" sz="1200" dirty="0" err="1" smtClean="0">
                <a:solidFill>
                  <a:srgbClr val="FFFFFF"/>
                </a:solidFill>
              </a:rPr>
              <a:t>appears</a:t>
            </a:r>
            <a:r>
              <a:rPr lang="nl-NL" sz="1200" dirty="0" smtClean="0">
                <a:solidFill>
                  <a:srgbClr val="FFFFFF"/>
                </a:solidFill>
              </a:rPr>
              <a:t> </a:t>
            </a:r>
            <a:r>
              <a:rPr lang="nl-NL" sz="1200" dirty="0" err="1" smtClean="0">
                <a:solidFill>
                  <a:srgbClr val="FFFFFF"/>
                </a:solidFill>
              </a:rPr>
              <a:t>that</a:t>
            </a:r>
            <a:r>
              <a:rPr lang="nl-NL" sz="1200" dirty="0" smtClean="0">
                <a:solidFill>
                  <a:srgbClr val="FFFFFF"/>
                </a:solidFill>
              </a:rPr>
              <a:t> </a:t>
            </a:r>
            <a:r>
              <a:rPr lang="nl-NL" sz="1200" dirty="0" err="1" smtClean="0">
                <a:solidFill>
                  <a:srgbClr val="FFFFFF"/>
                </a:solidFill>
              </a:rPr>
              <a:t>effects</a:t>
            </a:r>
            <a:r>
              <a:rPr lang="nl-NL" sz="1200" dirty="0" smtClean="0">
                <a:solidFill>
                  <a:srgbClr val="FFFFFF"/>
                </a:solidFill>
              </a:rPr>
              <a:t> </a:t>
            </a:r>
            <a:r>
              <a:rPr lang="nl-NL" sz="1200" dirty="0" err="1" smtClean="0">
                <a:solidFill>
                  <a:srgbClr val="FFFFFF"/>
                </a:solidFill>
              </a:rPr>
              <a:t>generally</a:t>
            </a:r>
            <a:r>
              <a:rPr lang="nl-NL" sz="1200" dirty="0" smtClean="0">
                <a:solidFill>
                  <a:srgbClr val="FFFFFF"/>
                </a:solidFill>
              </a:rPr>
              <a:t> </a:t>
            </a:r>
            <a:r>
              <a:rPr lang="nl-NL" sz="1200" dirty="0" err="1" smtClean="0">
                <a:solidFill>
                  <a:srgbClr val="FFFFFF"/>
                </a:solidFill>
              </a:rPr>
              <a:t>evaporate</a:t>
            </a:r>
            <a:r>
              <a:rPr lang="nl-NL" sz="1200" dirty="0" smtClean="0">
                <a:solidFill>
                  <a:srgbClr val="FFFFFF"/>
                </a:solidFill>
              </a:rPr>
              <a:t> </a:t>
            </a:r>
            <a:r>
              <a:rPr lang="nl-NL" sz="1200" dirty="0" err="1" smtClean="0">
                <a:solidFill>
                  <a:srgbClr val="FFFFFF"/>
                </a:solidFill>
              </a:rPr>
              <a:t>once</a:t>
            </a:r>
            <a:r>
              <a:rPr lang="nl-NL" sz="1200" dirty="0" smtClean="0">
                <a:solidFill>
                  <a:srgbClr val="FFFFFF"/>
                </a:solidFill>
              </a:rPr>
              <a:t> the </a:t>
            </a:r>
            <a:r>
              <a:rPr lang="nl-NL" sz="1200" dirty="0" err="1" smtClean="0">
                <a:solidFill>
                  <a:srgbClr val="FFFFFF"/>
                </a:solidFill>
              </a:rPr>
              <a:t>effects</a:t>
            </a:r>
            <a:r>
              <a:rPr lang="nl-NL" sz="1200" dirty="0" smtClean="0">
                <a:solidFill>
                  <a:srgbClr val="FFFFFF"/>
                </a:solidFill>
              </a:rPr>
              <a:t> are </a:t>
            </a:r>
            <a:r>
              <a:rPr lang="nl-NL" sz="1200" dirty="0" err="1" smtClean="0">
                <a:solidFill>
                  <a:srgbClr val="FFFFFF"/>
                </a:solidFill>
              </a:rPr>
              <a:t>being</a:t>
            </a:r>
            <a:r>
              <a:rPr lang="nl-NL" sz="1200" dirty="0" smtClean="0">
                <a:solidFill>
                  <a:srgbClr val="FFFFFF"/>
                </a:solidFill>
              </a:rPr>
              <a:t> </a:t>
            </a:r>
            <a:r>
              <a:rPr lang="nl-NL" sz="1200" dirty="0" err="1" smtClean="0">
                <a:solidFill>
                  <a:srgbClr val="FFFFFF"/>
                </a:solidFill>
              </a:rPr>
              <a:t>used</a:t>
            </a:r>
            <a:r>
              <a:rPr lang="nl-NL" sz="1200" dirty="0" smtClean="0">
                <a:solidFill>
                  <a:srgbClr val="FFFFFF"/>
                </a:solidFill>
              </a:rPr>
              <a:t> (</a:t>
            </a:r>
            <a:r>
              <a:rPr lang="nl-NL" sz="1200" dirty="0" err="1" smtClean="0">
                <a:solidFill>
                  <a:srgbClr val="FFFFFF"/>
                </a:solidFill>
              </a:rPr>
              <a:t>for</a:t>
            </a:r>
            <a:r>
              <a:rPr lang="nl-NL" sz="1200" dirty="0" smtClean="0">
                <a:solidFill>
                  <a:srgbClr val="FFFFFF"/>
                </a:solidFill>
              </a:rPr>
              <a:t> </a:t>
            </a:r>
            <a:r>
              <a:rPr lang="nl-NL" sz="1200" dirty="0" err="1" smtClean="0">
                <a:solidFill>
                  <a:srgbClr val="FFFFFF"/>
                </a:solidFill>
              </a:rPr>
              <a:t>instance</a:t>
            </a:r>
            <a:r>
              <a:rPr lang="nl-NL" sz="1200" dirty="0" smtClean="0">
                <a:solidFill>
                  <a:srgbClr val="FFFFFF"/>
                </a:solidFill>
              </a:rPr>
              <a:t> </a:t>
            </a:r>
            <a:r>
              <a:rPr lang="nl-NL" sz="1200" dirty="0" err="1" smtClean="0">
                <a:solidFill>
                  <a:srgbClr val="FFFFFF"/>
                </a:solidFill>
              </a:rPr>
              <a:t>to</a:t>
            </a:r>
            <a:r>
              <a:rPr lang="nl-NL" sz="1200" dirty="0" smtClean="0">
                <a:solidFill>
                  <a:srgbClr val="FFFFFF"/>
                </a:solidFill>
              </a:rPr>
              <a:t> make money)</a:t>
            </a:r>
          </a:p>
          <a:p>
            <a:endParaRPr lang="nl-NL" sz="1200" dirty="0" smtClean="0">
              <a:solidFill>
                <a:srgbClr val="FFFFFF"/>
              </a:solidFill>
            </a:endParaRPr>
          </a:p>
          <a:p>
            <a:r>
              <a:rPr lang="nl-NL" sz="1200" dirty="0" err="1" smtClean="0">
                <a:solidFill>
                  <a:srgbClr val="FFFFFF"/>
                </a:solidFill>
              </a:rPr>
              <a:t>Some</a:t>
            </a:r>
            <a:r>
              <a:rPr lang="nl-NL" sz="1200" dirty="0" smtClean="0">
                <a:solidFill>
                  <a:srgbClr val="FFFFFF"/>
                </a:solidFill>
              </a:rPr>
              <a:t> of the </a:t>
            </a:r>
            <a:r>
              <a:rPr lang="nl-NL" sz="1200" dirty="0" err="1" smtClean="0">
                <a:solidFill>
                  <a:srgbClr val="FFFFFF"/>
                </a:solidFill>
              </a:rPr>
              <a:t>spiritually</a:t>
            </a:r>
            <a:r>
              <a:rPr lang="nl-NL" sz="1200" dirty="0" smtClean="0">
                <a:solidFill>
                  <a:srgbClr val="FFFFFF"/>
                </a:solidFill>
              </a:rPr>
              <a:t> </a:t>
            </a:r>
            <a:r>
              <a:rPr lang="nl-NL" sz="1200" dirty="0" err="1" smtClean="0">
                <a:solidFill>
                  <a:srgbClr val="FFFFFF"/>
                </a:solidFill>
              </a:rPr>
              <a:t>inclined</a:t>
            </a:r>
            <a:r>
              <a:rPr lang="nl-NL" sz="1200" dirty="0" smtClean="0">
                <a:solidFill>
                  <a:srgbClr val="FFFFFF"/>
                </a:solidFill>
              </a:rPr>
              <a:t> </a:t>
            </a:r>
            <a:r>
              <a:rPr lang="nl-NL" sz="1200" dirty="0" err="1" smtClean="0">
                <a:solidFill>
                  <a:srgbClr val="FFFFFF"/>
                </a:solidFill>
              </a:rPr>
              <a:t>proponents</a:t>
            </a:r>
            <a:r>
              <a:rPr lang="nl-NL" sz="1200" dirty="0" smtClean="0">
                <a:solidFill>
                  <a:srgbClr val="FFFFFF"/>
                </a:solidFill>
              </a:rPr>
              <a:t> </a:t>
            </a:r>
            <a:r>
              <a:rPr lang="nl-NL" sz="1200" dirty="0" err="1" smtClean="0">
                <a:solidFill>
                  <a:srgbClr val="FFFFFF"/>
                </a:solidFill>
              </a:rPr>
              <a:t>respond</a:t>
            </a:r>
            <a:r>
              <a:rPr lang="nl-NL" sz="1200" dirty="0" smtClean="0">
                <a:solidFill>
                  <a:srgbClr val="FFFFFF"/>
                </a:solidFill>
              </a:rPr>
              <a:t> </a:t>
            </a:r>
            <a:r>
              <a:rPr lang="nl-NL" sz="1200" dirty="0" err="1" smtClean="0">
                <a:solidFill>
                  <a:srgbClr val="FFFFFF"/>
                </a:solidFill>
              </a:rPr>
              <a:t>that</a:t>
            </a:r>
            <a:r>
              <a:rPr lang="nl-NL" sz="1200" dirty="0" smtClean="0">
                <a:solidFill>
                  <a:srgbClr val="FFFFFF"/>
                </a:solidFill>
              </a:rPr>
              <a:t> </a:t>
            </a:r>
            <a:r>
              <a:rPr lang="nl-NL" sz="1200" dirty="0" err="1" smtClean="0">
                <a:solidFill>
                  <a:srgbClr val="FFFFFF"/>
                </a:solidFill>
              </a:rPr>
              <a:t>psi</a:t>
            </a:r>
            <a:r>
              <a:rPr lang="nl-NL" sz="1200" dirty="0" smtClean="0">
                <a:solidFill>
                  <a:srgbClr val="FFFFFF"/>
                </a:solidFill>
              </a:rPr>
              <a:t> </a:t>
            </a:r>
            <a:r>
              <a:rPr lang="nl-NL" sz="1200" dirty="0" err="1" smtClean="0">
                <a:solidFill>
                  <a:srgbClr val="FFFFFF"/>
                </a:solidFill>
              </a:rPr>
              <a:t>can</a:t>
            </a:r>
            <a:r>
              <a:rPr lang="nl-NL" sz="1200" dirty="0" smtClean="0">
                <a:solidFill>
                  <a:srgbClr val="FFFFFF"/>
                </a:solidFill>
              </a:rPr>
              <a:t> </a:t>
            </a:r>
            <a:r>
              <a:rPr lang="nl-NL" sz="1200" dirty="0" err="1" smtClean="0">
                <a:solidFill>
                  <a:srgbClr val="FFFFFF"/>
                </a:solidFill>
              </a:rPr>
              <a:t>only</a:t>
            </a:r>
            <a:r>
              <a:rPr lang="nl-NL" sz="1200" dirty="0" smtClean="0">
                <a:solidFill>
                  <a:srgbClr val="FFFFFF"/>
                </a:solidFill>
              </a:rPr>
              <a:t> </a:t>
            </a:r>
            <a:r>
              <a:rPr lang="nl-NL" sz="1200" dirty="0" err="1" smtClean="0">
                <a:solidFill>
                  <a:srgbClr val="FFFFFF"/>
                </a:solidFill>
              </a:rPr>
              <a:t>be</a:t>
            </a:r>
            <a:r>
              <a:rPr lang="nl-NL" sz="1200" dirty="0" smtClean="0">
                <a:solidFill>
                  <a:srgbClr val="FFFFFF"/>
                </a:solidFill>
              </a:rPr>
              <a:t> </a:t>
            </a:r>
            <a:r>
              <a:rPr lang="nl-NL" sz="1200" dirty="0" err="1" smtClean="0">
                <a:solidFill>
                  <a:srgbClr val="FFFFFF"/>
                </a:solidFill>
              </a:rPr>
              <a:t>used</a:t>
            </a:r>
            <a:r>
              <a:rPr lang="nl-NL" sz="1200" dirty="0" smtClean="0">
                <a:solidFill>
                  <a:srgbClr val="FFFFFF"/>
                </a:solidFill>
              </a:rPr>
              <a:t> </a:t>
            </a:r>
            <a:r>
              <a:rPr lang="nl-NL" sz="1200" dirty="0" err="1" smtClean="0">
                <a:solidFill>
                  <a:srgbClr val="FFFFFF"/>
                </a:solidFill>
              </a:rPr>
              <a:t>for</a:t>
            </a:r>
            <a:r>
              <a:rPr lang="nl-NL" sz="1200" dirty="0" smtClean="0">
                <a:solidFill>
                  <a:srgbClr val="FFFFFF"/>
                </a:solidFill>
              </a:rPr>
              <a:t> the ‘</a:t>
            </a:r>
            <a:r>
              <a:rPr lang="nl-NL" sz="1200" dirty="0" err="1" smtClean="0">
                <a:solidFill>
                  <a:srgbClr val="FFFFFF"/>
                </a:solidFill>
              </a:rPr>
              <a:t>good</a:t>
            </a:r>
            <a:r>
              <a:rPr lang="nl-NL" sz="1200" dirty="0" smtClean="0">
                <a:solidFill>
                  <a:srgbClr val="FFFFFF"/>
                </a:solidFill>
              </a:rPr>
              <a:t>’ . In </a:t>
            </a:r>
            <a:r>
              <a:rPr lang="nl-NL" sz="1200" dirty="0" err="1" smtClean="0">
                <a:solidFill>
                  <a:srgbClr val="FFFFFF"/>
                </a:solidFill>
              </a:rPr>
              <a:t>spite</a:t>
            </a:r>
            <a:r>
              <a:rPr lang="nl-NL" sz="1200" dirty="0" smtClean="0">
                <a:solidFill>
                  <a:srgbClr val="FFFFFF"/>
                </a:solidFill>
              </a:rPr>
              <a:t> of </a:t>
            </a:r>
            <a:r>
              <a:rPr lang="nl-NL" sz="1200" dirty="0" err="1" smtClean="0">
                <a:solidFill>
                  <a:srgbClr val="FFFFFF"/>
                </a:solidFill>
              </a:rPr>
              <a:t>reports</a:t>
            </a:r>
            <a:r>
              <a:rPr lang="nl-NL" sz="1200" dirty="0" smtClean="0">
                <a:solidFill>
                  <a:srgbClr val="FFFFFF"/>
                </a:solidFill>
              </a:rPr>
              <a:t> on black </a:t>
            </a:r>
            <a:r>
              <a:rPr lang="nl-NL" sz="1200" dirty="0" err="1" smtClean="0">
                <a:solidFill>
                  <a:srgbClr val="FFFFFF"/>
                </a:solidFill>
              </a:rPr>
              <a:t>magic</a:t>
            </a:r>
            <a:r>
              <a:rPr lang="nl-NL" sz="1200" dirty="0" smtClean="0">
                <a:solidFill>
                  <a:srgbClr val="FFFFFF"/>
                </a:solidFill>
              </a:rPr>
              <a:t>.</a:t>
            </a:r>
          </a:p>
          <a:p>
            <a:endParaRPr lang="nl-NL" sz="1200" dirty="0" smtClean="0">
              <a:solidFill>
                <a:srgbClr val="FFFFFF"/>
              </a:solidFill>
            </a:endParaRPr>
          </a:p>
          <a:p>
            <a:r>
              <a:rPr lang="nl-NL" sz="1200" dirty="0" smtClean="0">
                <a:solidFill>
                  <a:srgbClr val="FFFFFF"/>
                </a:solidFill>
              </a:rPr>
              <a:t>But even without the explicit goal </a:t>
            </a:r>
            <a:r>
              <a:rPr lang="nl-NL" sz="1200" dirty="0" err="1" smtClean="0">
                <a:solidFill>
                  <a:srgbClr val="FFFFFF"/>
                </a:solidFill>
              </a:rPr>
              <a:t>to</a:t>
            </a:r>
            <a:r>
              <a:rPr lang="nl-NL" sz="1200" dirty="0" smtClean="0">
                <a:solidFill>
                  <a:srgbClr val="FFFFFF"/>
                </a:solidFill>
              </a:rPr>
              <a:t> </a:t>
            </a:r>
            <a:r>
              <a:rPr lang="nl-NL" sz="1200" dirty="0" err="1" smtClean="0">
                <a:solidFill>
                  <a:srgbClr val="FFFFFF"/>
                </a:solidFill>
              </a:rPr>
              <a:t>use</a:t>
            </a:r>
            <a:r>
              <a:rPr lang="nl-NL" sz="1200" dirty="0" smtClean="0">
                <a:solidFill>
                  <a:srgbClr val="FFFFFF"/>
                </a:solidFill>
              </a:rPr>
              <a:t> </a:t>
            </a:r>
            <a:r>
              <a:rPr lang="nl-NL" sz="1200" dirty="0" err="1" smtClean="0">
                <a:solidFill>
                  <a:srgbClr val="FFFFFF"/>
                </a:solidFill>
              </a:rPr>
              <a:t>psi</a:t>
            </a:r>
            <a:r>
              <a:rPr lang="nl-NL" sz="1200" dirty="0" smtClean="0">
                <a:solidFill>
                  <a:srgbClr val="FFFFFF"/>
                </a:solidFill>
              </a:rPr>
              <a:t>, the </a:t>
            </a:r>
            <a:r>
              <a:rPr lang="nl-NL" sz="1200" dirty="0" err="1" smtClean="0">
                <a:solidFill>
                  <a:srgbClr val="FFFFFF"/>
                </a:solidFill>
              </a:rPr>
              <a:t>results</a:t>
            </a:r>
            <a:r>
              <a:rPr lang="nl-NL" sz="1200" dirty="0" smtClean="0">
                <a:solidFill>
                  <a:srgbClr val="FFFFFF"/>
                </a:solidFill>
              </a:rPr>
              <a:t> </a:t>
            </a:r>
            <a:r>
              <a:rPr lang="nl-NL" sz="1200" dirty="0" err="1" smtClean="0">
                <a:solidFill>
                  <a:srgbClr val="FFFFFF"/>
                </a:solidFill>
              </a:rPr>
              <a:t>tend</a:t>
            </a:r>
            <a:r>
              <a:rPr lang="nl-NL" sz="1200" dirty="0" smtClean="0">
                <a:solidFill>
                  <a:srgbClr val="FFFFFF"/>
                </a:solidFill>
              </a:rPr>
              <a:t> </a:t>
            </a:r>
            <a:r>
              <a:rPr lang="nl-NL" sz="1200" dirty="0" err="1" smtClean="0">
                <a:solidFill>
                  <a:srgbClr val="FFFFFF"/>
                </a:solidFill>
              </a:rPr>
              <a:t>to</a:t>
            </a:r>
            <a:r>
              <a:rPr lang="nl-NL" sz="1200" dirty="0" smtClean="0">
                <a:solidFill>
                  <a:srgbClr val="FFFFFF"/>
                </a:solidFill>
              </a:rPr>
              <a:t> </a:t>
            </a:r>
            <a:r>
              <a:rPr lang="nl-NL" sz="1200" dirty="0" err="1" smtClean="0">
                <a:solidFill>
                  <a:srgbClr val="FFFFFF"/>
                </a:solidFill>
              </a:rPr>
              <a:t>decline</a:t>
            </a:r>
            <a:r>
              <a:rPr lang="nl-NL" sz="1200" dirty="0" smtClean="0">
                <a:solidFill>
                  <a:srgbClr val="FFFFFF"/>
                </a:solidFill>
              </a:rPr>
              <a:t> (</a:t>
            </a:r>
            <a:r>
              <a:rPr lang="nl-NL" sz="1200" dirty="0" err="1" smtClean="0">
                <a:solidFill>
                  <a:srgbClr val="FFFFFF"/>
                </a:solidFill>
              </a:rPr>
              <a:t>and</a:t>
            </a:r>
            <a:r>
              <a:rPr lang="nl-NL" sz="1200" dirty="0" smtClean="0">
                <a:solidFill>
                  <a:srgbClr val="FFFFFF"/>
                </a:solidFill>
              </a:rPr>
              <a:t> </a:t>
            </a:r>
            <a:r>
              <a:rPr lang="nl-NL" sz="1200" dirty="0" err="1" smtClean="0">
                <a:solidFill>
                  <a:srgbClr val="FFFFFF"/>
                </a:solidFill>
              </a:rPr>
              <a:t>possibly</a:t>
            </a:r>
            <a:r>
              <a:rPr lang="nl-NL" sz="1200" dirty="0" smtClean="0">
                <a:solidFill>
                  <a:srgbClr val="FFFFFF"/>
                </a:solidFill>
              </a:rPr>
              <a:t> </a:t>
            </a:r>
            <a:r>
              <a:rPr lang="nl-NL" sz="1200" dirty="0" err="1" smtClean="0">
                <a:solidFill>
                  <a:srgbClr val="FFFFFF"/>
                </a:solidFill>
              </a:rPr>
              <a:t>incline</a:t>
            </a:r>
            <a:r>
              <a:rPr lang="nl-NL" sz="1200" dirty="0" smtClean="0">
                <a:solidFill>
                  <a:srgbClr val="FFFFFF"/>
                </a:solidFill>
              </a:rPr>
              <a:t> </a:t>
            </a:r>
            <a:r>
              <a:rPr lang="nl-NL" sz="1200" dirty="0" err="1" smtClean="0">
                <a:solidFill>
                  <a:srgbClr val="FFFFFF"/>
                </a:solidFill>
              </a:rPr>
              <a:t>again</a:t>
            </a:r>
            <a:r>
              <a:rPr lang="nl-NL" sz="1200" dirty="0" smtClean="0">
                <a:solidFill>
                  <a:srgbClr val="FFFFFF"/>
                </a:solidFill>
              </a:rPr>
              <a:t>). The </a:t>
            </a:r>
            <a:r>
              <a:rPr lang="nl-NL" sz="1200" dirty="0" err="1" smtClean="0">
                <a:solidFill>
                  <a:srgbClr val="FFFFFF"/>
                </a:solidFill>
              </a:rPr>
              <a:t>mysterious</a:t>
            </a:r>
            <a:r>
              <a:rPr lang="nl-NL" sz="1200" dirty="0" smtClean="0">
                <a:solidFill>
                  <a:srgbClr val="FFFFFF"/>
                </a:solidFill>
              </a:rPr>
              <a:t> </a:t>
            </a:r>
            <a:r>
              <a:rPr lang="nl-NL" sz="1200" b="1" dirty="0" err="1" smtClean="0">
                <a:solidFill>
                  <a:srgbClr val="FFFFFF"/>
                </a:solidFill>
              </a:rPr>
              <a:t>decline</a:t>
            </a:r>
            <a:r>
              <a:rPr lang="nl-NL" sz="1200" b="1" dirty="0" smtClean="0">
                <a:solidFill>
                  <a:srgbClr val="FFFFFF"/>
                </a:solidFill>
              </a:rPr>
              <a:t> effect</a:t>
            </a:r>
            <a:r>
              <a:rPr lang="nl-NL" sz="1200" dirty="0" smtClean="0">
                <a:solidFill>
                  <a:srgbClr val="FFFFFF"/>
                </a:solidFill>
              </a:rPr>
              <a:t>.</a:t>
            </a:r>
          </a:p>
          <a:p>
            <a:endParaRPr lang="nl-NL" sz="1200" dirty="0" smtClean="0">
              <a:solidFill>
                <a:srgbClr val="FFFFFF"/>
              </a:solidFill>
            </a:endParaRPr>
          </a:p>
          <a:p>
            <a:endParaRPr lang="nl-NL" sz="1200" dirty="0" smtClean="0">
              <a:solidFill>
                <a:srgbClr val="FFFFFF"/>
              </a:solidFill>
            </a:endParaRPr>
          </a:p>
          <a:p>
            <a:endParaRPr lang="nl-NL"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15</a:t>
            </a:fld>
            <a:endParaRPr lang="nl-NL"/>
          </a:p>
        </p:txBody>
      </p:sp>
    </p:spTree>
    <p:extLst>
      <p:ext uri="{BB962C8B-B14F-4D97-AF65-F5344CB8AC3E}">
        <p14:creationId xmlns:p14="http://schemas.microsoft.com/office/powerpoint/2010/main" val="673827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If</a:t>
            </a:r>
            <a:r>
              <a:rPr lang="en-US" baseline="0" noProof="0" dirty="0" smtClean="0"/>
              <a:t> a psi researcher is presenting evidence it may occur that the secrets are mentioned in passing. Or the </a:t>
            </a:r>
            <a:r>
              <a:rPr lang="en-US" baseline="0" noProof="0" dirty="0" err="1" smtClean="0"/>
              <a:t>secretshave</a:t>
            </a:r>
            <a:r>
              <a:rPr lang="en-US" baseline="0" noProof="0" dirty="0" smtClean="0"/>
              <a:t> been forgotten because even to the psi researcher those didn’t make sense.</a:t>
            </a:r>
          </a:p>
          <a:p>
            <a:endParaRPr lang="en-US" baseline="0" noProof="0" dirty="0" smtClean="0"/>
          </a:p>
          <a:p>
            <a:r>
              <a:rPr lang="en-US" baseline="0" noProof="0" dirty="0" smtClean="0"/>
              <a:t>Very often experimenter-effects are mentioned but in such a way that the audience is not alarmed but find them natural.</a:t>
            </a:r>
          </a:p>
          <a:p>
            <a:r>
              <a:rPr lang="en-US" baseline="0" noProof="0" dirty="0" smtClean="0"/>
              <a:t>Analyzer effects as well as retro-PK effects seem to be forgotten in a large fraction of the psi researchers.</a:t>
            </a:r>
          </a:p>
          <a:p>
            <a:endParaRPr lang="en-US" baseline="0" noProof="0" dirty="0" smtClean="0"/>
          </a:p>
          <a:p>
            <a:r>
              <a:rPr lang="en-US" baseline="0" noProof="0" dirty="0" smtClean="0"/>
              <a:t>We will quickly treat those because I hope that if we combine all these secrets it will al fall into place.</a:t>
            </a:r>
            <a:endParaRPr lang="en-US"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16</a:t>
            </a:fld>
            <a:endParaRPr lang="nl-NL"/>
          </a:p>
        </p:txBody>
      </p:sp>
    </p:spTree>
    <p:extLst>
      <p:ext uri="{BB962C8B-B14F-4D97-AF65-F5344CB8AC3E}">
        <p14:creationId xmlns:p14="http://schemas.microsoft.com/office/powerpoint/2010/main" val="2872656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Why experimenter effects are mentioned</a:t>
            </a:r>
            <a:r>
              <a:rPr lang="en-US" baseline="0" noProof="0" dirty="0" smtClean="0"/>
              <a:t> at times is because there is psychological theory that some researchers are better in handling subjects and better in bringing the subjects in the proper mood for showing psi effects. This has an equivalent in General Psychology and was introduced a long time ago by Rosenthal. </a:t>
            </a:r>
          </a:p>
          <a:p>
            <a:endParaRPr lang="en-US" baseline="0" noProof="0" dirty="0" smtClean="0"/>
          </a:p>
          <a:p>
            <a:endParaRPr lang="en-US" baseline="0" noProof="0" dirty="0" smtClean="0"/>
          </a:p>
          <a:p>
            <a:r>
              <a:rPr lang="en-US" sz="2400" noProof="0" dirty="0" smtClean="0">
                <a:solidFill>
                  <a:srgbClr val="FFFFFF"/>
                </a:solidFill>
              </a:rPr>
              <a:t>Rosenthal effect</a:t>
            </a:r>
          </a:p>
          <a:p>
            <a:pPr lvl="1"/>
            <a:r>
              <a:rPr lang="en-US" sz="2400" noProof="0" dirty="0" smtClean="0">
                <a:solidFill>
                  <a:srgbClr val="FFFFFF"/>
                </a:solidFill>
              </a:rPr>
              <a:t>Experimenter brings about the best in the participant</a:t>
            </a:r>
          </a:p>
          <a:p>
            <a:pPr lvl="1"/>
            <a:r>
              <a:rPr lang="en-US" sz="2400" noProof="0" dirty="0" smtClean="0">
                <a:solidFill>
                  <a:srgbClr val="FFFFFF"/>
                </a:solidFill>
              </a:rPr>
              <a:t>Famous Schlitz Wiseman study (parallel studies)</a:t>
            </a:r>
          </a:p>
          <a:p>
            <a:pPr lvl="1"/>
            <a:endParaRPr lang="en-US" sz="2400" noProof="0" dirty="0" smtClean="0">
              <a:solidFill>
                <a:srgbClr val="FFFFFF"/>
              </a:solidFill>
            </a:endParaRPr>
          </a:p>
          <a:p>
            <a:pPr lvl="1"/>
            <a:r>
              <a:rPr lang="en-US" sz="2400" noProof="0" dirty="0" smtClean="0">
                <a:solidFill>
                  <a:srgbClr val="FFFFFF"/>
                </a:solidFill>
              </a:rPr>
              <a:t>I should sketch what this study was all about. The two experimenters Schlitz and Wiseman</a:t>
            </a:r>
            <a:r>
              <a:rPr lang="en-US" sz="2400" baseline="0" noProof="0" dirty="0" smtClean="0">
                <a:solidFill>
                  <a:srgbClr val="FFFFFF"/>
                </a:solidFill>
              </a:rPr>
              <a:t> decided to run a study in </a:t>
            </a:r>
            <a:r>
              <a:rPr lang="en-US" sz="2400" baseline="0" noProof="0" dirty="0" err="1" smtClean="0">
                <a:solidFill>
                  <a:srgbClr val="FFFFFF"/>
                </a:solidFill>
              </a:rPr>
              <a:t>paralel</a:t>
            </a:r>
            <a:r>
              <a:rPr lang="en-US" sz="2400" baseline="0" noProof="0" dirty="0" smtClean="0">
                <a:solidFill>
                  <a:srgbClr val="FFFFFF"/>
                </a:solidFill>
              </a:rPr>
              <a:t>,</a:t>
            </a:r>
          </a:p>
          <a:p>
            <a:pPr lvl="1"/>
            <a:r>
              <a:rPr lang="en-US" sz="2400" baseline="0" noProof="0" dirty="0" smtClean="0">
                <a:solidFill>
                  <a:srgbClr val="FFFFFF"/>
                </a:solidFill>
              </a:rPr>
              <a:t>Half of the subjects were handled by Wiseman and the other half by Schlitz. Schlitz got strong anomalous correlations in her data while Wiseman got nothing. (I am paraphrasing the results here for clarity)</a:t>
            </a:r>
          </a:p>
          <a:p>
            <a:pPr lvl="1"/>
            <a:endParaRPr lang="en-US" sz="2400" baseline="0" noProof="0" dirty="0" smtClean="0">
              <a:solidFill>
                <a:srgbClr val="FFFFFF"/>
              </a:solidFill>
            </a:endParaRPr>
          </a:p>
          <a:p>
            <a:pPr lvl="1"/>
            <a:endParaRPr lang="en-US" sz="2400" noProof="0" dirty="0" smtClean="0">
              <a:solidFill>
                <a:srgbClr val="FFFFFF"/>
              </a:solidFill>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baseline="0" noProof="0" dirty="0" smtClean="0"/>
              <a:t>Now we can understand this because Schlitz w2as a friendly </a:t>
            </a:r>
            <a:r>
              <a:rPr lang="en-US" sz="2400" baseline="0" noProof="0" dirty="0" err="1" smtClean="0"/>
              <a:t>eperimenter</a:t>
            </a:r>
            <a:r>
              <a:rPr lang="en-US" sz="2400" baseline="0" noProof="0" dirty="0" smtClean="0"/>
              <a:t> and Wiseman less so.</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2400" baseline="0" noProof="0"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baseline="0" noProof="0" dirty="0" smtClean="0"/>
              <a:t>However the experimenter effects in psi research are of another order</a:t>
            </a:r>
          </a:p>
          <a:p>
            <a:pPr lvl="1"/>
            <a:endParaRPr lang="en-US" sz="2400" noProof="0" dirty="0" smtClean="0">
              <a:solidFill>
                <a:srgbClr val="FFFFFF"/>
              </a:solidFill>
            </a:endParaRPr>
          </a:p>
          <a:p>
            <a:r>
              <a:rPr lang="en-US" sz="2400" noProof="0" dirty="0" smtClean="0">
                <a:solidFill>
                  <a:srgbClr val="FFFFFF"/>
                </a:solidFill>
              </a:rPr>
              <a:t>Psi effect</a:t>
            </a:r>
          </a:p>
          <a:p>
            <a:pPr lvl="1"/>
            <a:r>
              <a:rPr lang="en-US" sz="2400" noProof="0" dirty="0" smtClean="0">
                <a:solidFill>
                  <a:srgbClr val="FFFFFF"/>
                </a:solidFill>
              </a:rPr>
              <a:t>The experimenter contributes DIRECTLY as if (s)he is a participant</a:t>
            </a:r>
          </a:p>
          <a:p>
            <a:pPr lvl="1"/>
            <a:r>
              <a:rPr lang="en-US" sz="2400" noProof="0" dirty="0" smtClean="0">
                <a:solidFill>
                  <a:srgbClr val="FFFFFF"/>
                </a:solidFill>
              </a:rPr>
              <a:t>Millar claims that all results are experimenter effects. Subject are of no relevance.</a:t>
            </a:r>
          </a:p>
          <a:p>
            <a:endParaRPr lang="en-US" sz="2400" noProof="0" dirty="0" smtClean="0">
              <a:solidFill>
                <a:srgbClr val="FFFFFF"/>
              </a:solidFill>
            </a:endParaRPr>
          </a:p>
          <a:p>
            <a:r>
              <a:rPr lang="en-US" sz="2400" noProof="0" dirty="0" smtClean="0">
                <a:solidFill>
                  <a:srgbClr val="FFFFFF"/>
                </a:solidFill>
              </a:rPr>
              <a:t>Millar argues here  that basically the whole experiment including the subjects etc. can be seen as a random event generator. The experimenter is supposed to use PK to influence the outcome of the experiment. Experimenters are generally more</a:t>
            </a:r>
            <a:r>
              <a:rPr lang="en-US" sz="2400" baseline="0" noProof="0" dirty="0" smtClean="0">
                <a:solidFill>
                  <a:srgbClr val="FFFFFF"/>
                </a:solidFill>
              </a:rPr>
              <a:t> motivated that unselected subjects.</a:t>
            </a:r>
          </a:p>
          <a:p>
            <a:endParaRPr lang="en-US" sz="2400" baseline="0" noProof="0" dirty="0" smtClean="0">
              <a:solidFill>
                <a:srgbClr val="FFFFFF"/>
              </a:solidFill>
            </a:endParaRPr>
          </a:p>
          <a:p>
            <a:r>
              <a:rPr lang="en-US" sz="2400" noProof="0" dirty="0" smtClean="0">
                <a:solidFill>
                  <a:srgbClr val="FFFFFF"/>
                </a:solidFill>
              </a:rPr>
              <a:t>But it can be even stranger</a:t>
            </a:r>
            <a:r>
              <a:rPr lang="mr-IN" sz="2400" noProof="0" dirty="0" smtClean="0">
                <a:solidFill>
                  <a:srgbClr val="FFFFFF"/>
                </a:solidFill>
              </a:rPr>
              <a:t>……</a:t>
            </a:r>
            <a:endParaRPr lang="en-US" sz="2400" noProof="0" dirty="0" smtClean="0">
              <a:solidFill>
                <a:srgbClr val="FFFFFF"/>
              </a:solidFill>
            </a:endParaRPr>
          </a:p>
          <a:p>
            <a:endParaRPr lang="nl-NL"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17</a:t>
            </a:fld>
            <a:endParaRPr lang="nl-NL"/>
          </a:p>
        </p:txBody>
      </p:sp>
    </p:spTree>
    <p:extLst>
      <p:ext uri="{BB962C8B-B14F-4D97-AF65-F5344CB8AC3E}">
        <p14:creationId xmlns:p14="http://schemas.microsoft.com/office/powerpoint/2010/main" val="4235477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AU" noProof="0" dirty="0" smtClean="0"/>
              <a:t>Little known, there have been a few experiments where</a:t>
            </a:r>
            <a:r>
              <a:rPr lang="en-AU" baseline="0" noProof="0" dirty="0" smtClean="0"/>
              <a:t> the experimental data were split up and given to two independent persons to </a:t>
            </a:r>
            <a:r>
              <a:rPr lang="en-AU" baseline="0" noProof="0" dirty="0" err="1" smtClean="0"/>
              <a:t>analyze</a:t>
            </a:r>
            <a:r>
              <a:rPr lang="en-AU" baseline="0" noProof="0" dirty="0" smtClean="0"/>
              <a:t>. This has become known as the Edinburgh split.</a:t>
            </a:r>
          </a:p>
          <a:p>
            <a:endParaRPr lang="en-AU" noProof="0" dirty="0" smtClean="0"/>
          </a:p>
          <a:p>
            <a:endParaRPr lang="en-AU" noProof="0" dirty="0" smtClean="0"/>
          </a:p>
          <a:p>
            <a:r>
              <a:rPr lang="en-AU" sz="2400" noProof="0" dirty="0" smtClean="0">
                <a:solidFill>
                  <a:srgbClr val="FFFFFF"/>
                </a:solidFill>
              </a:rPr>
              <a:t>(Once all data are acquired the process of analysis starts)</a:t>
            </a:r>
          </a:p>
          <a:p>
            <a:pPr lvl="1"/>
            <a:r>
              <a:rPr lang="en-AU" sz="2400" noProof="0" dirty="0" smtClean="0">
                <a:solidFill>
                  <a:srgbClr val="FFFFFF"/>
                </a:solidFill>
              </a:rPr>
              <a:t>Often the </a:t>
            </a:r>
            <a:r>
              <a:rPr lang="en-AU" sz="2400" noProof="0" dirty="0" err="1" smtClean="0">
                <a:solidFill>
                  <a:srgbClr val="FFFFFF"/>
                </a:solidFill>
              </a:rPr>
              <a:t>Analyzer</a:t>
            </a:r>
            <a:r>
              <a:rPr lang="en-AU" sz="2400" noProof="0" dirty="0" smtClean="0">
                <a:solidFill>
                  <a:srgbClr val="FFFFFF"/>
                </a:solidFill>
              </a:rPr>
              <a:t> = Experimenter  and is not blind</a:t>
            </a:r>
          </a:p>
          <a:p>
            <a:pPr lvl="1"/>
            <a:endParaRPr lang="en-AU" sz="2400" noProof="0" dirty="0" smtClean="0">
              <a:solidFill>
                <a:srgbClr val="FFFFFF"/>
              </a:solidFill>
            </a:endParaRPr>
          </a:p>
          <a:p>
            <a:r>
              <a:rPr lang="en-AU" sz="2400" noProof="0" dirty="0" smtClean="0">
                <a:solidFill>
                  <a:srgbClr val="FFFFFF"/>
                </a:solidFill>
              </a:rPr>
              <a:t>Different </a:t>
            </a:r>
            <a:r>
              <a:rPr lang="en-AU" sz="2400" noProof="0" dirty="0" err="1" smtClean="0">
                <a:solidFill>
                  <a:srgbClr val="FFFFFF"/>
                </a:solidFill>
              </a:rPr>
              <a:t>analyzers</a:t>
            </a:r>
            <a:r>
              <a:rPr lang="en-AU" sz="2400" noProof="0" dirty="0" smtClean="0">
                <a:solidFill>
                  <a:srgbClr val="FFFFFF"/>
                </a:solidFill>
              </a:rPr>
              <a:t> produce different results</a:t>
            </a:r>
          </a:p>
          <a:p>
            <a:pPr lvl="1"/>
            <a:r>
              <a:rPr lang="en-AU" sz="2400" noProof="0" dirty="0" smtClean="0">
                <a:solidFill>
                  <a:srgbClr val="FFFFFF"/>
                </a:solidFill>
              </a:rPr>
              <a:t>Even if the data are randomly split over </a:t>
            </a:r>
            <a:r>
              <a:rPr lang="en-AU" sz="2400" noProof="0" dirty="0" err="1" smtClean="0">
                <a:solidFill>
                  <a:srgbClr val="FFFFFF"/>
                </a:solidFill>
              </a:rPr>
              <a:t>analyzers</a:t>
            </a:r>
            <a:r>
              <a:rPr lang="en-AU" sz="2400" noProof="0" dirty="0" smtClean="0">
                <a:solidFill>
                  <a:srgbClr val="FFFFFF"/>
                </a:solidFill>
              </a:rPr>
              <a:t>.</a:t>
            </a:r>
          </a:p>
          <a:p>
            <a:pPr lvl="1"/>
            <a:endParaRPr lang="en-AU" sz="2400" noProof="0" dirty="0" smtClean="0">
              <a:solidFill>
                <a:srgbClr val="FFFFFF"/>
              </a:solidFill>
            </a:endParaRPr>
          </a:p>
          <a:p>
            <a:pPr lvl="1"/>
            <a:r>
              <a:rPr lang="en-AU" sz="2400" noProof="0" dirty="0" smtClean="0">
                <a:solidFill>
                  <a:srgbClr val="FFFFFF"/>
                </a:solidFill>
              </a:rPr>
              <a:t>Suggesting that </a:t>
            </a:r>
            <a:r>
              <a:rPr lang="en-AU" sz="2400" noProof="0" dirty="0" err="1" smtClean="0">
                <a:solidFill>
                  <a:srgbClr val="FFFFFF"/>
                </a:solidFill>
              </a:rPr>
              <a:t>Analyzer</a:t>
            </a:r>
            <a:r>
              <a:rPr lang="en-AU" sz="2400" noProof="0" dirty="0" smtClean="0">
                <a:solidFill>
                  <a:srgbClr val="FFFFFF"/>
                </a:solidFill>
              </a:rPr>
              <a:t> psi plays a role IN THE PAST</a:t>
            </a:r>
          </a:p>
          <a:p>
            <a:pPr lvl="1"/>
            <a:endParaRPr lang="en-AU" sz="2400" noProof="0" dirty="0" smtClean="0">
              <a:solidFill>
                <a:srgbClr val="FFFFFF"/>
              </a:solidFill>
            </a:endParaRPr>
          </a:p>
          <a:p>
            <a:pPr lvl="1"/>
            <a:r>
              <a:rPr lang="en-AU" sz="2400" noProof="0" dirty="0" smtClean="0">
                <a:solidFill>
                  <a:srgbClr val="FFFFFF"/>
                </a:solidFill>
              </a:rPr>
              <a:t>In the Schlitz-Wiseman experiment E = A</a:t>
            </a:r>
          </a:p>
          <a:p>
            <a:pPr lvl="2"/>
            <a:r>
              <a:rPr lang="en-AU" sz="2000" noProof="0" dirty="0" smtClean="0">
                <a:solidFill>
                  <a:srgbClr val="FFFFFF"/>
                </a:solidFill>
              </a:rPr>
              <a:t>Refused to split the data randomly</a:t>
            </a:r>
          </a:p>
          <a:p>
            <a:pPr lvl="1"/>
            <a:endParaRPr lang="nl-NL" sz="2400" dirty="0" smtClean="0">
              <a:solidFill>
                <a:srgbClr val="FFFFFF"/>
              </a:solidFill>
            </a:endParaRPr>
          </a:p>
          <a:p>
            <a:endParaRPr lang="nl-NL" sz="2400" dirty="0" smtClean="0">
              <a:solidFill>
                <a:srgbClr val="FFFFFF"/>
              </a:solidFill>
            </a:endParaRPr>
          </a:p>
          <a:p>
            <a:endParaRPr lang="nl-NL"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18</a:t>
            </a:fld>
            <a:endParaRPr lang="nl-NL"/>
          </a:p>
        </p:txBody>
      </p:sp>
    </p:spTree>
    <p:extLst>
      <p:ext uri="{BB962C8B-B14F-4D97-AF65-F5344CB8AC3E}">
        <p14:creationId xmlns:p14="http://schemas.microsoft.com/office/powerpoint/2010/main" val="342826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AU" noProof="0" dirty="0" smtClean="0"/>
              <a:t>Let’s </a:t>
            </a:r>
            <a:r>
              <a:rPr lang="en-AU" noProof="0" dirty="0" err="1" smtClean="0"/>
              <a:t>slighty</a:t>
            </a:r>
            <a:r>
              <a:rPr lang="en-AU" noProof="0" dirty="0" smtClean="0"/>
              <a:t> rephrase this finding in</a:t>
            </a:r>
            <a:r>
              <a:rPr lang="en-AU" baseline="0" noProof="0" dirty="0" smtClean="0"/>
              <a:t> order to make sense of this.</a:t>
            </a:r>
          </a:p>
          <a:p>
            <a:endParaRPr lang="en-AU" baseline="0" noProof="0" dirty="0" smtClean="0"/>
          </a:p>
          <a:p>
            <a:endParaRPr lang="en-AU" baseline="0" noProof="0" dirty="0" smtClean="0"/>
          </a:p>
          <a:p>
            <a:r>
              <a:rPr lang="en-AU" sz="1200" noProof="0" dirty="0" smtClean="0">
                <a:solidFill>
                  <a:srgbClr val="FFFFFF"/>
                </a:solidFill>
              </a:rPr>
              <a:t>Even when there is a manipulation after all data are recorded and in traditional perspective</a:t>
            </a:r>
            <a:r>
              <a:rPr lang="en-AU" sz="1200" i="1" noProof="0" dirty="0" smtClean="0">
                <a:solidFill>
                  <a:srgbClr val="FFFFFF"/>
                </a:solidFill>
              </a:rPr>
              <a:t> the experiment is finished,</a:t>
            </a:r>
            <a:r>
              <a:rPr lang="en-AU" sz="1200" noProof="0" dirty="0" smtClean="0">
                <a:solidFill>
                  <a:srgbClr val="FFFFFF"/>
                </a:solidFill>
              </a:rPr>
              <a:t> psi effects may have a </a:t>
            </a:r>
            <a:r>
              <a:rPr lang="en-AU" sz="1200" noProof="0" dirty="0" err="1" smtClean="0">
                <a:solidFill>
                  <a:srgbClr val="FFFFFF"/>
                </a:solidFill>
              </a:rPr>
              <a:t>retrocausal</a:t>
            </a:r>
            <a:r>
              <a:rPr lang="en-AU" sz="1200" noProof="0" dirty="0" smtClean="0">
                <a:solidFill>
                  <a:srgbClr val="FFFFFF"/>
                </a:solidFill>
              </a:rPr>
              <a:t> role.</a:t>
            </a:r>
          </a:p>
          <a:p>
            <a:endParaRPr lang="en-AU" sz="1200" noProof="0" dirty="0" smtClean="0">
              <a:solidFill>
                <a:srgbClr val="FFFFFF"/>
              </a:solidFill>
            </a:endParaRPr>
          </a:p>
          <a:p>
            <a:r>
              <a:rPr lang="en-AU" sz="1200" noProof="0" dirty="0" smtClean="0">
                <a:solidFill>
                  <a:srgbClr val="FFFFFF"/>
                </a:solidFill>
              </a:rPr>
              <a:t>The following and last  secret is also interpretable as a </a:t>
            </a:r>
            <a:r>
              <a:rPr lang="en-AU" sz="1200" noProof="0" dirty="0" err="1" smtClean="0">
                <a:solidFill>
                  <a:srgbClr val="FFFFFF"/>
                </a:solidFill>
              </a:rPr>
              <a:t>retrocausal</a:t>
            </a:r>
            <a:r>
              <a:rPr lang="en-AU" sz="1200" noProof="0" dirty="0" smtClean="0">
                <a:solidFill>
                  <a:srgbClr val="FFFFFF"/>
                </a:solidFill>
              </a:rPr>
              <a:t> effect</a:t>
            </a:r>
          </a:p>
          <a:p>
            <a:endParaRPr lang="en-AU" sz="1200" noProof="0" dirty="0" smtClean="0">
              <a:solidFill>
                <a:srgbClr val="FFFFFF"/>
              </a:solidFill>
            </a:endParaRPr>
          </a:p>
          <a:p>
            <a:endParaRPr lang="en-AU" baseline="0" noProof="0" dirty="0" smtClean="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19</a:t>
            </a:fld>
            <a:endParaRPr lang="nl-NL"/>
          </a:p>
        </p:txBody>
      </p:sp>
    </p:spTree>
    <p:extLst>
      <p:ext uri="{BB962C8B-B14F-4D97-AF65-F5344CB8AC3E}">
        <p14:creationId xmlns:p14="http://schemas.microsoft.com/office/powerpoint/2010/main" val="316297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solidFill>
                  <a:srgbClr val="FFFFFF"/>
                </a:solidFill>
              </a:rPr>
              <a:t>But in order to participate in this process</a:t>
            </a:r>
            <a:r>
              <a:rPr lang="en-US" sz="1200" baseline="0" dirty="0" smtClean="0">
                <a:solidFill>
                  <a:srgbClr val="FFFFFF"/>
                </a:solidFill>
              </a:rPr>
              <a:t> of improving our models of reality it is mandatory that ALL results, ALL data are taken into account.</a:t>
            </a:r>
          </a:p>
          <a:p>
            <a:endParaRPr lang="en-US" sz="1200" dirty="0" smtClean="0">
              <a:solidFill>
                <a:srgbClr val="FFFFFF"/>
              </a:solidFill>
            </a:endParaRPr>
          </a:p>
          <a:p>
            <a:r>
              <a:rPr lang="en-US" sz="1200" dirty="0" smtClean="0">
                <a:solidFill>
                  <a:srgbClr val="FFFFFF"/>
                </a:solidFill>
              </a:rPr>
              <a:t>In this talk will argue that the public presentation of Parapsychology, for instance in courses or talks like this one, is not reflecting what is actually known. </a:t>
            </a:r>
          </a:p>
          <a:p>
            <a:endParaRPr lang="en-US" sz="1200" dirty="0" smtClean="0">
              <a:solidFill>
                <a:srgbClr val="FFFFFF"/>
              </a:solidFill>
            </a:endParaRPr>
          </a:p>
          <a:p>
            <a:r>
              <a:rPr lang="en-US" sz="1200" dirty="0" smtClean="0">
                <a:solidFill>
                  <a:srgbClr val="FFFFFF"/>
                </a:solidFill>
              </a:rPr>
              <a:t>More specifically my argument is that the ‘secret’ features like poor </a:t>
            </a:r>
            <a:r>
              <a:rPr lang="en-US" sz="1200" dirty="0" err="1" smtClean="0">
                <a:solidFill>
                  <a:srgbClr val="FFFFFF"/>
                </a:solidFill>
              </a:rPr>
              <a:t>replicability</a:t>
            </a:r>
            <a:r>
              <a:rPr lang="en-US" sz="1200" dirty="0" smtClean="0">
                <a:solidFill>
                  <a:srgbClr val="FFFFFF"/>
                </a:solidFill>
              </a:rPr>
              <a:t>, declines, analyzer effects, psi experimenter effect, retro-PK  etc. etc.  are essential and by withholding these to the public, experimental parapsychologists have frustrated progress. </a:t>
            </a:r>
          </a:p>
          <a:p>
            <a:endParaRPr lang="en-US" sz="1200" dirty="0" smtClean="0">
              <a:solidFill>
                <a:srgbClr val="FFFFFF"/>
              </a:solidFill>
            </a:endParaRPr>
          </a:p>
          <a:p>
            <a:r>
              <a:rPr lang="en-US" sz="1200" dirty="0" smtClean="0">
                <a:solidFill>
                  <a:srgbClr val="FFFFFF"/>
                </a:solidFill>
              </a:rPr>
              <a:t>This</a:t>
            </a:r>
            <a:r>
              <a:rPr lang="en-US" sz="1200" baseline="0" dirty="0" smtClean="0">
                <a:solidFill>
                  <a:srgbClr val="FFFFFF"/>
                </a:solidFill>
              </a:rPr>
              <a:t> message of course is not really directed at you as public but to the experimental parapsychologists. As such I am </a:t>
            </a:r>
            <a:r>
              <a:rPr lang="en-US" sz="1200" baseline="0" dirty="0" err="1" smtClean="0">
                <a:solidFill>
                  <a:srgbClr val="FFFFFF"/>
                </a:solidFill>
              </a:rPr>
              <a:t>afraidthis</a:t>
            </a:r>
            <a:r>
              <a:rPr lang="en-US" sz="1200" baseline="0" dirty="0" smtClean="0">
                <a:solidFill>
                  <a:srgbClr val="FFFFFF"/>
                </a:solidFill>
              </a:rPr>
              <a:t> talk will be a bit boring for the lay public. I apologize for that.</a:t>
            </a:r>
            <a:endParaRPr lang="en-US" sz="1200" dirty="0">
              <a:solidFill>
                <a:srgbClr val="FFFFFF"/>
              </a:solidFill>
            </a:endParaRPr>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2</a:t>
            </a:fld>
            <a:endParaRPr lang="nl-NL"/>
          </a:p>
        </p:txBody>
      </p:sp>
    </p:spTree>
    <p:extLst>
      <p:ext uri="{BB962C8B-B14F-4D97-AF65-F5344CB8AC3E}">
        <p14:creationId xmlns:p14="http://schemas.microsoft.com/office/powerpoint/2010/main" val="1840346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AU" noProof="0" dirty="0" err="1" smtClean="0">
                <a:solidFill>
                  <a:srgbClr val="FFFFFF"/>
                </a:solidFill>
              </a:rPr>
              <a:t>Psychokinesis</a:t>
            </a:r>
            <a:r>
              <a:rPr lang="en-AU" noProof="0" dirty="0" smtClean="0">
                <a:solidFill>
                  <a:srgbClr val="FFFFFF"/>
                </a:solidFill>
              </a:rPr>
              <a:t> was assessed meta-analytically by </a:t>
            </a:r>
            <a:r>
              <a:rPr lang="en-AU" noProof="0" dirty="0" err="1" smtClean="0">
                <a:solidFill>
                  <a:srgbClr val="FFFFFF"/>
                </a:solidFill>
              </a:rPr>
              <a:t>Radin</a:t>
            </a:r>
            <a:r>
              <a:rPr lang="en-AU" noProof="0" dirty="0" smtClean="0">
                <a:solidFill>
                  <a:srgbClr val="FFFFFF"/>
                </a:solidFill>
              </a:rPr>
              <a:t> and Nelson as objective reality</a:t>
            </a:r>
          </a:p>
          <a:p>
            <a:endParaRPr lang="en-AU" noProof="0" dirty="0" smtClean="0">
              <a:solidFill>
                <a:srgbClr val="FFFFFF"/>
              </a:solidFill>
            </a:endParaRPr>
          </a:p>
          <a:p>
            <a:r>
              <a:rPr lang="en-AU" noProof="0" dirty="0" smtClean="0">
                <a:solidFill>
                  <a:srgbClr val="FFFFFF"/>
                </a:solidFill>
              </a:rPr>
              <a:t>However it couldn’t be replicated in a large consortium effort by Princeton and German researchers (as we may have expected)</a:t>
            </a:r>
          </a:p>
          <a:p>
            <a:endParaRPr lang="en-AU" noProof="0" dirty="0" smtClean="0">
              <a:solidFill>
                <a:srgbClr val="FFFFFF"/>
              </a:solidFill>
            </a:endParaRPr>
          </a:p>
          <a:p>
            <a:r>
              <a:rPr lang="en-AU" noProof="0" dirty="0" smtClean="0">
                <a:solidFill>
                  <a:srgbClr val="FFFFFF"/>
                </a:solidFill>
              </a:rPr>
              <a:t>PK on </a:t>
            </a:r>
            <a:r>
              <a:rPr lang="en-AU" noProof="0" dirty="0" err="1" smtClean="0">
                <a:solidFill>
                  <a:srgbClr val="FFFFFF"/>
                </a:solidFill>
              </a:rPr>
              <a:t>prerecorded</a:t>
            </a:r>
            <a:r>
              <a:rPr lang="en-AU" noProof="0" dirty="0" smtClean="0">
                <a:solidFill>
                  <a:srgbClr val="FFFFFF"/>
                </a:solidFill>
              </a:rPr>
              <a:t> targets turns out to give at least as good results as real time PK suggesting the past can be changed, </a:t>
            </a:r>
          </a:p>
          <a:p>
            <a:r>
              <a:rPr lang="en-AU" noProof="0" dirty="0" smtClean="0">
                <a:solidFill>
                  <a:srgbClr val="FFFFFF"/>
                </a:solidFill>
              </a:rPr>
              <a:t>In this type of experiments a</a:t>
            </a:r>
            <a:r>
              <a:rPr lang="en-AU" baseline="0" noProof="0" dirty="0" smtClean="0">
                <a:solidFill>
                  <a:srgbClr val="FFFFFF"/>
                </a:solidFill>
              </a:rPr>
              <a:t> random process is recorded and stored. </a:t>
            </a:r>
          </a:p>
          <a:p>
            <a:r>
              <a:rPr lang="en-AU" baseline="0" noProof="0" dirty="0" smtClean="0">
                <a:solidFill>
                  <a:srgbClr val="FFFFFF"/>
                </a:solidFill>
              </a:rPr>
              <a:t>Later sometimes a year later the random data are resented to a subject with the intention to influence the random processes (that were recorded in the past)</a:t>
            </a:r>
            <a:endParaRPr lang="en-AU" noProof="0" dirty="0" smtClean="0">
              <a:solidFill>
                <a:srgbClr val="FFFFFF"/>
              </a:solidFill>
            </a:endParaRPr>
          </a:p>
          <a:p>
            <a:endParaRPr lang="en-AU" noProof="0" dirty="0" smtClean="0">
              <a:solidFill>
                <a:srgbClr val="FFFFFF"/>
              </a:solidFill>
            </a:endParaRPr>
          </a:p>
          <a:p>
            <a:r>
              <a:rPr lang="en-AU" noProof="0" dirty="0" smtClean="0">
                <a:solidFill>
                  <a:srgbClr val="FFFFFF"/>
                </a:solidFill>
              </a:rPr>
              <a:t>But that is too scary to pay attention to, so retro-PK research is </a:t>
            </a:r>
            <a:r>
              <a:rPr lang="en-AU" noProof="0" dirty="0" err="1" smtClean="0">
                <a:solidFill>
                  <a:srgbClr val="FFFFFF"/>
                </a:solidFill>
              </a:rPr>
              <a:t>virtualy</a:t>
            </a:r>
            <a:r>
              <a:rPr lang="en-AU" noProof="0" dirty="0" smtClean="0">
                <a:solidFill>
                  <a:srgbClr val="FFFFFF"/>
                </a:solidFill>
              </a:rPr>
              <a:t> dead. </a:t>
            </a:r>
          </a:p>
          <a:p>
            <a:endParaRPr lang="en-AU" noProof="0" dirty="0" smtClean="0">
              <a:solidFill>
                <a:srgbClr val="FFFFFF"/>
              </a:solidFill>
            </a:endParaRPr>
          </a:p>
          <a:p>
            <a:r>
              <a:rPr lang="en-AU" noProof="0" dirty="0" smtClean="0">
                <a:solidFill>
                  <a:srgbClr val="FFFFFF"/>
                </a:solidFill>
              </a:rPr>
              <a:t>Interestingly,</a:t>
            </a:r>
            <a:r>
              <a:rPr lang="en-AU" baseline="0" noProof="0" dirty="0" smtClean="0">
                <a:solidFill>
                  <a:srgbClr val="FFFFFF"/>
                </a:solidFill>
              </a:rPr>
              <a:t> retro-PK had been predicted by Walker on the basis of theoretical notions  </a:t>
            </a:r>
            <a:r>
              <a:rPr lang="en-AU" baseline="0" noProof="0" dirty="0" err="1" smtClean="0">
                <a:solidFill>
                  <a:srgbClr val="FFFFFF"/>
                </a:solidFill>
              </a:rPr>
              <a:t>befre</a:t>
            </a:r>
            <a:r>
              <a:rPr lang="en-AU" baseline="0" noProof="0" dirty="0" smtClean="0">
                <a:solidFill>
                  <a:srgbClr val="FFFFFF"/>
                </a:solidFill>
              </a:rPr>
              <a:t> anybody had tried to run such an experiment.</a:t>
            </a:r>
          </a:p>
          <a:p>
            <a:endParaRPr lang="en-AU" baseline="0" noProof="0" dirty="0" smtClean="0">
              <a:solidFill>
                <a:srgbClr val="FFFFFF"/>
              </a:solidFill>
            </a:endParaRPr>
          </a:p>
          <a:p>
            <a:r>
              <a:rPr lang="en-AU" baseline="0" noProof="0" dirty="0" smtClean="0">
                <a:solidFill>
                  <a:srgbClr val="FFFFFF"/>
                </a:solidFill>
              </a:rPr>
              <a:t>What appears to a series of unrelated secrets now seems to show a pattern and what’s more there are at least 2 major theoretical models that would have predicted these secrets. </a:t>
            </a:r>
          </a:p>
          <a:p>
            <a:endParaRPr lang="en-AU" noProof="0" dirty="0" smtClean="0">
              <a:solidFill>
                <a:srgbClr val="FFFFFF"/>
              </a:solidFill>
            </a:endParaRPr>
          </a:p>
          <a:p>
            <a:endParaRPr lang="en-AU" noProof="0" dirty="0" smtClean="0">
              <a:solidFill>
                <a:srgbClr val="FFFFFF"/>
              </a:solidFill>
            </a:endParaRPr>
          </a:p>
          <a:p>
            <a:endParaRPr lang="en-AU"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20</a:t>
            </a:fld>
            <a:endParaRPr lang="nl-NL"/>
          </a:p>
        </p:txBody>
      </p:sp>
    </p:spTree>
    <p:extLst>
      <p:ext uri="{BB962C8B-B14F-4D97-AF65-F5344CB8AC3E}">
        <p14:creationId xmlns:p14="http://schemas.microsoft.com/office/powerpoint/2010/main" val="1949475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AU" noProof="0" dirty="0" smtClean="0"/>
              <a:t>The </a:t>
            </a:r>
            <a:r>
              <a:rPr lang="en-AU" noProof="0" dirty="0" err="1" smtClean="0"/>
              <a:t>analyzer</a:t>
            </a:r>
            <a:r>
              <a:rPr lang="en-AU" noProof="0" dirty="0" smtClean="0"/>
              <a:t> effect as well as retro-PK but also old fashioned </a:t>
            </a:r>
            <a:r>
              <a:rPr lang="en-AU" noProof="0" dirty="0" err="1" smtClean="0"/>
              <a:t>precogntion</a:t>
            </a:r>
            <a:r>
              <a:rPr lang="en-AU" noProof="0" dirty="0" smtClean="0"/>
              <a:t> and the newer </a:t>
            </a:r>
            <a:r>
              <a:rPr lang="en-AU" noProof="0" dirty="0" err="1" smtClean="0"/>
              <a:t>henomeon</a:t>
            </a:r>
            <a:r>
              <a:rPr lang="en-AU" noProof="0" dirty="0" smtClean="0"/>
              <a:t> of presentiment all point into </a:t>
            </a:r>
            <a:r>
              <a:rPr lang="en-AU" noProof="0" dirty="0" err="1" smtClean="0"/>
              <a:t>th</a:t>
            </a:r>
            <a:r>
              <a:rPr lang="en-AU" noProof="0" dirty="0" smtClean="0"/>
              <a:t> </a:t>
            </a:r>
            <a:r>
              <a:rPr lang="en-AU" noProof="0" dirty="0" err="1" smtClean="0"/>
              <a:t>directon</a:t>
            </a:r>
            <a:r>
              <a:rPr lang="en-AU" noProof="0" dirty="0" smtClean="0"/>
              <a:t> that there is some intrinsic retro-causal aspect to psi. </a:t>
            </a:r>
          </a:p>
          <a:p>
            <a:r>
              <a:rPr lang="en-AU" noProof="0" dirty="0" smtClean="0"/>
              <a:t>But the apparent</a:t>
            </a:r>
            <a:r>
              <a:rPr lang="en-AU" baseline="0" noProof="0" dirty="0" smtClean="0"/>
              <a:t> real-time phenomena of for instance clairvoyance can easily be </a:t>
            </a:r>
            <a:r>
              <a:rPr lang="en-AU" baseline="0" noProof="0" dirty="0" err="1" smtClean="0"/>
              <a:t>expolained</a:t>
            </a:r>
            <a:r>
              <a:rPr lang="en-AU" baseline="0" noProof="0" dirty="0" smtClean="0"/>
              <a:t> as a </a:t>
            </a:r>
            <a:r>
              <a:rPr lang="en-AU" baseline="0" noProof="0" dirty="0" err="1" smtClean="0"/>
              <a:t>retrocausal</a:t>
            </a:r>
            <a:r>
              <a:rPr lang="en-AU" baseline="0" noProof="0" dirty="0" smtClean="0"/>
              <a:t> effect of the future feedback</a:t>
            </a:r>
          </a:p>
          <a:p>
            <a:endParaRPr lang="en-AU" baseline="0" noProof="0" dirty="0" smtClean="0"/>
          </a:p>
          <a:p>
            <a:r>
              <a:rPr lang="en-AU" noProof="0" dirty="0" err="1" smtClean="0">
                <a:solidFill>
                  <a:srgbClr val="FFFFFF"/>
                </a:solidFill>
              </a:rPr>
              <a:t>Retrocausality</a:t>
            </a:r>
            <a:r>
              <a:rPr lang="en-AU" noProof="0" dirty="0" smtClean="0">
                <a:solidFill>
                  <a:srgbClr val="FFFFFF"/>
                </a:solidFill>
              </a:rPr>
              <a:t> (or time-travel) allows for paradoxes to occur</a:t>
            </a:r>
          </a:p>
          <a:p>
            <a:pPr lvl="1"/>
            <a:r>
              <a:rPr lang="en-AU" noProof="0" dirty="0" smtClean="0">
                <a:solidFill>
                  <a:srgbClr val="FFFFFF"/>
                </a:solidFill>
              </a:rPr>
              <a:t>Dreaming of a future fire and then prevent it.</a:t>
            </a:r>
          </a:p>
          <a:p>
            <a:r>
              <a:rPr lang="en-AU" noProof="0" dirty="0" smtClean="0">
                <a:solidFill>
                  <a:srgbClr val="FFFFFF"/>
                </a:solidFill>
              </a:rPr>
              <a:t>If nature wants to prevent paradoxes it may do so by making the results unstable, elusive, declining</a:t>
            </a:r>
          </a:p>
          <a:p>
            <a:endParaRPr lang="en-AU" noProof="0" dirty="0" smtClean="0">
              <a:solidFill>
                <a:srgbClr val="FFFFFF"/>
              </a:solidFill>
            </a:endParaRPr>
          </a:p>
          <a:p>
            <a:r>
              <a:rPr lang="en-AU" noProof="0" dirty="0" smtClean="0">
                <a:solidFill>
                  <a:srgbClr val="FFFFFF"/>
                </a:solidFill>
              </a:rPr>
              <a:t>This is a core issue in CIRTS. But also the Model of Pragmatic information by von </a:t>
            </a:r>
            <a:r>
              <a:rPr lang="en-AU" noProof="0" dirty="0" err="1" smtClean="0">
                <a:solidFill>
                  <a:srgbClr val="FFFFFF"/>
                </a:solidFill>
              </a:rPr>
              <a:t>Lucadou</a:t>
            </a:r>
            <a:r>
              <a:rPr lang="en-AU" noProof="0" dirty="0" smtClean="0">
                <a:solidFill>
                  <a:srgbClr val="FFFFFF"/>
                </a:solidFill>
              </a:rPr>
              <a:t> and the Generalized quantum theory</a:t>
            </a:r>
            <a:r>
              <a:rPr lang="en-AU" baseline="0" noProof="0" dirty="0" smtClean="0">
                <a:solidFill>
                  <a:srgbClr val="FFFFFF"/>
                </a:solidFill>
              </a:rPr>
              <a:t> do predict that trying to use psi-correlations as a signal will annihilate them. </a:t>
            </a:r>
            <a:endParaRPr lang="en-AU"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21</a:t>
            </a:fld>
            <a:endParaRPr lang="nl-NL"/>
          </a:p>
        </p:txBody>
      </p:sp>
    </p:spTree>
    <p:extLst>
      <p:ext uri="{BB962C8B-B14F-4D97-AF65-F5344CB8AC3E}">
        <p14:creationId xmlns:p14="http://schemas.microsoft.com/office/powerpoint/2010/main" val="538945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AU" noProof="0" dirty="0" smtClean="0">
                <a:solidFill>
                  <a:srgbClr val="FFFFFF"/>
                </a:solidFill>
              </a:rPr>
              <a:t>Most of the Secrets may be a product of the fundamental time-symmetry in Nature </a:t>
            </a:r>
          </a:p>
          <a:p>
            <a:endParaRPr lang="en-AU" noProof="0" dirty="0" smtClean="0">
              <a:solidFill>
                <a:srgbClr val="FFFFFF"/>
              </a:solidFill>
            </a:endParaRPr>
          </a:p>
          <a:p>
            <a:r>
              <a:rPr lang="en-AU" noProof="0" dirty="0" smtClean="0">
                <a:solidFill>
                  <a:srgbClr val="FFFFFF"/>
                </a:solidFill>
              </a:rPr>
              <a:t>By hiding secrets this incredible finding is also hidden</a:t>
            </a:r>
          </a:p>
          <a:p>
            <a:endParaRPr lang="en-AU" noProof="0" dirty="0" smtClean="0">
              <a:solidFill>
                <a:srgbClr val="FFFFFF"/>
              </a:solidFill>
            </a:endParaRPr>
          </a:p>
          <a:p>
            <a:r>
              <a:rPr lang="en-AU" noProof="0" dirty="0" smtClean="0">
                <a:solidFill>
                  <a:srgbClr val="FFFFFF"/>
                </a:solidFill>
              </a:rPr>
              <a:t>Definition of objective reality has to be adapted</a:t>
            </a:r>
          </a:p>
          <a:p>
            <a:endParaRPr lang="en-AU" noProof="0" dirty="0" smtClean="0">
              <a:solidFill>
                <a:srgbClr val="FFFFFF"/>
              </a:solidFill>
            </a:endParaRPr>
          </a:p>
          <a:p>
            <a:r>
              <a:rPr lang="en-AU" noProof="0" dirty="0" smtClean="0">
                <a:solidFill>
                  <a:srgbClr val="FFFFFF"/>
                </a:solidFill>
              </a:rPr>
              <a:t>Scientific modelling (so far ALWAYS causal) must be adjusted and possibly also some of the scientific methods</a:t>
            </a:r>
          </a:p>
          <a:p>
            <a:r>
              <a:rPr lang="en-AU" noProof="0" dirty="0" smtClean="0">
                <a:solidFill>
                  <a:srgbClr val="FFFFFF"/>
                </a:solidFill>
              </a:rPr>
              <a:t>It is to be expected that these conclusions are difficult to swallow by the academic community because  they signify a scientific revolution with</a:t>
            </a:r>
            <a:r>
              <a:rPr lang="en-AU" baseline="0" noProof="0" dirty="0" smtClean="0">
                <a:solidFill>
                  <a:srgbClr val="FFFFFF"/>
                </a:solidFill>
              </a:rPr>
              <a:t> </a:t>
            </a:r>
            <a:r>
              <a:rPr lang="en-AU" noProof="0" dirty="0" smtClean="0">
                <a:solidFill>
                  <a:srgbClr val="FFFFFF"/>
                </a:solidFill>
              </a:rPr>
              <a:t>far more impact than adding a 6th sense.</a:t>
            </a:r>
          </a:p>
          <a:p>
            <a:endParaRPr lang="en-AU" noProof="0" dirty="0" smtClean="0">
              <a:solidFill>
                <a:srgbClr val="FFFFFF"/>
              </a:solidFill>
            </a:endParaRPr>
          </a:p>
          <a:p>
            <a:r>
              <a:rPr lang="en-AU" noProof="0" dirty="0" smtClean="0">
                <a:solidFill>
                  <a:srgbClr val="FFFFFF"/>
                </a:solidFill>
              </a:rPr>
              <a:t>In some sense what I have been talking about is a political issue. Information</a:t>
            </a:r>
            <a:r>
              <a:rPr lang="en-AU" baseline="0" noProof="0" dirty="0" smtClean="0">
                <a:solidFill>
                  <a:srgbClr val="FFFFFF"/>
                </a:solidFill>
              </a:rPr>
              <a:t> is always filtered and selected. We cannot avoid to do that when presenting scientific findings. One has to choose what to present and what to leave out. The tendency to present those findings that seem to fit in a simple sensory model rather </a:t>
            </a:r>
            <a:r>
              <a:rPr lang="en-AU" baseline="0" noProof="0" dirty="0" err="1" smtClean="0">
                <a:solidFill>
                  <a:srgbClr val="FFFFFF"/>
                </a:solidFill>
              </a:rPr>
              <a:t>tha</a:t>
            </a:r>
            <a:r>
              <a:rPr lang="en-AU" baseline="0" noProof="0" dirty="0" smtClean="0">
                <a:solidFill>
                  <a:srgbClr val="FFFFFF"/>
                </a:solidFill>
              </a:rPr>
              <a:t> to present also data that appear confusing, inconsistent and for many researchers are difficult to accept is another ‘selection’ decision. Which of the selection strategies is optimal in terms of raising interest in the global scientific community is difficult to assess. However as I hope to have shown presenting those data that don’t seem to fit at least suggest a unification of all psi phenomena through the underlying retro-causality.</a:t>
            </a:r>
          </a:p>
          <a:p>
            <a:endParaRPr lang="en-AU" baseline="0" noProof="0" dirty="0" smtClean="0">
              <a:solidFill>
                <a:srgbClr val="FFFFFF"/>
              </a:solidFill>
            </a:endParaRPr>
          </a:p>
          <a:p>
            <a:r>
              <a:rPr lang="en-AU" baseline="0" noProof="0" dirty="0" smtClean="0">
                <a:solidFill>
                  <a:srgbClr val="FFFFFF"/>
                </a:solidFill>
              </a:rPr>
              <a:t>Retro-causality by the way is an exponentially growing topic in physics. Before 2000 the number of physics papers on this topic was smaller than  5/</a:t>
            </a:r>
            <a:r>
              <a:rPr lang="en-AU" baseline="0" noProof="0" dirty="0" err="1" smtClean="0">
                <a:solidFill>
                  <a:srgbClr val="FFFFFF"/>
                </a:solidFill>
              </a:rPr>
              <a:t>yr</a:t>
            </a:r>
            <a:r>
              <a:rPr lang="en-AU" baseline="0" noProof="0" dirty="0" smtClean="0">
                <a:solidFill>
                  <a:srgbClr val="FFFFFF"/>
                </a:solidFill>
              </a:rPr>
              <a:t> while currently the number of pubs/</a:t>
            </a:r>
            <a:r>
              <a:rPr lang="en-AU" baseline="0" noProof="0" dirty="0" err="1" smtClean="0">
                <a:solidFill>
                  <a:srgbClr val="FFFFFF"/>
                </a:solidFill>
              </a:rPr>
              <a:t>yr</a:t>
            </a:r>
            <a:r>
              <a:rPr lang="en-AU" baseline="0" noProof="0" dirty="0" smtClean="0">
                <a:solidFill>
                  <a:srgbClr val="FFFFFF"/>
                </a:solidFill>
              </a:rPr>
              <a:t> is around 100. And it is still growing. Maybe that will lure my secretive colleagues to become more communicative about the hidden secrets of experimental parapsychology. </a:t>
            </a:r>
          </a:p>
          <a:p>
            <a:endParaRPr lang="en-AU" baseline="0" noProof="0" dirty="0" smtClean="0">
              <a:solidFill>
                <a:srgbClr val="FFFFFF"/>
              </a:solidFill>
            </a:endParaRPr>
          </a:p>
          <a:p>
            <a:r>
              <a:rPr lang="en-AU" baseline="0" noProof="0" dirty="0" smtClean="0">
                <a:solidFill>
                  <a:srgbClr val="FFFFFF"/>
                </a:solidFill>
              </a:rPr>
              <a:t>I hope all this was not too boring and thank you for your attention.</a:t>
            </a:r>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22</a:t>
            </a:fld>
            <a:endParaRPr lang="nl-NL"/>
          </a:p>
        </p:txBody>
      </p:sp>
    </p:spTree>
    <p:extLst>
      <p:ext uri="{BB962C8B-B14F-4D97-AF65-F5344CB8AC3E}">
        <p14:creationId xmlns:p14="http://schemas.microsoft.com/office/powerpoint/2010/main" val="111126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So what is wrong with the public representation of the field of experimental parapsychology.</a:t>
            </a:r>
          </a:p>
          <a:p>
            <a:r>
              <a:rPr lang="en-US" noProof="0" dirty="0" smtClean="0"/>
              <a:t>Basically what is wrong</a:t>
            </a:r>
            <a:r>
              <a:rPr lang="en-US" baseline="0" noProof="0" dirty="0" smtClean="0"/>
              <a:t> can be expressed in one word: selection of data. This is a human property. People tend to select the data that support their prejudices. And  if THEY are not doing this for themselves then Facebook will do it for them.</a:t>
            </a:r>
          </a:p>
          <a:p>
            <a:endParaRPr lang="en-US" baseline="0" noProof="0" dirty="0" smtClean="0"/>
          </a:p>
          <a:p>
            <a:r>
              <a:rPr lang="en-US" baseline="0" noProof="0" dirty="0" smtClean="0"/>
              <a:t>So we will find this tendency to selectively use data in proponents as well as in skeptic of experimental parapsychology.</a:t>
            </a:r>
          </a:p>
          <a:p>
            <a:endParaRPr lang="en-US" baseline="0" noProof="0" dirty="0" smtClean="0"/>
          </a:p>
          <a:p>
            <a:r>
              <a:rPr lang="en-US" sz="1200" dirty="0" smtClean="0">
                <a:solidFill>
                  <a:srgbClr val="FFFFFF"/>
                </a:solidFill>
              </a:rPr>
              <a:t>Proponents as well as skeptics never tell the dirty secrets</a:t>
            </a:r>
          </a:p>
          <a:p>
            <a:endParaRPr lang="en-US" sz="1200" dirty="0" smtClean="0">
              <a:solidFill>
                <a:srgbClr val="FFFFFF"/>
              </a:solidFill>
            </a:endParaRPr>
          </a:p>
          <a:p>
            <a:r>
              <a:rPr lang="en-US" sz="1200" dirty="0" smtClean="0">
                <a:solidFill>
                  <a:srgbClr val="FFFFFF"/>
                </a:solidFill>
              </a:rPr>
              <a:t>Proponents because they don’t want to complicate matters. (If you come out of this talk being totally confused my goal is reached ;-)</a:t>
            </a:r>
          </a:p>
          <a:p>
            <a:endParaRPr lang="en-US" sz="1200" dirty="0" smtClean="0">
              <a:solidFill>
                <a:srgbClr val="FFFFFF"/>
              </a:solidFill>
            </a:endParaRPr>
          </a:p>
          <a:p>
            <a:r>
              <a:rPr lang="en-US" sz="1200" dirty="0" smtClean="0">
                <a:solidFill>
                  <a:srgbClr val="FFFFFF"/>
                </a:solidFill>
              </a:rPr>
              <a:t>Skeptics because they generally are not driven by knowledge</a:t>
            </a:r>
          </a:p>
          <a:p>
            <a:endParaRPr lang="en-US" sz="1200" dirty="0" smtClean="0">
              <a:solidFill>
                <a:srgbClr val="FFFFFF"/>
              </a:solidFill>
            </a:endParaRPr>
          </a:p>
          <a:p>
            <a:endParaRPr lang="en-US" baseline="0" noProof="0" dirty="0" smtClean="0"/>
          </a:p>
          <a:p>
            <a:endParaRPr lang="en-US"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3</a:t>
            </a:fld>
            <a:endParaRPr lang="nl-NL"/>
          </a:p>
        </p:txBody>
      </p:sp>
    </p:spTree>
    <p:extLst>
      <p:ext uri="{BB962C8B-B14F-4D97-AF65-F5344CB8AC3E}">
        <p14:creationId xmlns:p14="http://schemas.microsoft.com/office/powerpoint/2010/main" val="21007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Lets become more specific:</a:t>
            </a:r>
          </a:p>
          <a:p>
            <a:r>
              <a:rPr lang="en-US" noProof="0" dirty="0" err="1" smtClean="0"/>
              <a:t>Prponents</a:t>
            </a:r>
            <a:r>
              <a:rPr lang="en-US" noProof="0" dirty="0" smtClean="0"/>
              <a:t> claim or assume that</a:t>
            </a:r>
            <a:r>
              <a:rPr lang="en-US" baseline="0" noProof="0" dirty="0" smtClean="0"/>
              <a:t> psi (or paranormal) phenomena are part of the objective real world. That is the way they present their data.</a:t>
            </a:r>
            <a:endParaRPr lang="en-US"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4</a:t>
            </a:fld>
            <a:endParaRPr lang="nl-NL"/>
          </a:p>
        </p:txBody>
      </p:sp>
    </p:spTree>
    <p:extLst>
      <p:ext uri="{BB962C8B-B14F-4D97-AF65-F5344CB8AC3E}">
        <p14:creationId xmlns:p14="http://schemas.microsoft.com/office/powerpoint/2010/main" val="268229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But what IS objective reality:</a:t>
            </a:r>
          </a:p>
          <a:p>
            <a:endParaRPr lang="en-US" noProof="0" dirty="0" smtClean="0"/>
          </a:p>
          <a:p>
            <a:pPr marL="0" indent="0">
              <a:buNone/>
            </a:pPr>
            <a:r>
              <a:rPr lang="en-US" sz="1200" noProof="0" dirty="0" smtClean="0">
                <a:solidFill>
                  <a:srgbClr val="FFFFFF"/>
                </a:solidFill>
              </a:rPr>
              <a:t>Phenomena that observers can independently agree upon</a:t>
            </a:r>
          </a:p>
          <a:p>
            <a:pPr marL="0" indent="0">
              <a:buNone/>
            </a:pPr>
            <a:endParaRPr lang="en-US" sz="1200" noProof="0" dirty="0" smtClean="0">
              <a:solidFill>
                <a:srgbClr val="FFFFFF"/>
              </a:solidFill>
            </a:endParaRPr>
          </a:p>
          <a:p>
            <a:pPr marL="0" indent="0">
              <a:buNone/>
            </a:pPr>
            <a:r>
              <a:rPr lang="en-US" sz="1200" noProof="0" dirty="0" smtClean="0">
                <a:solidFill>
                  <a:srgbClr val="FFFFFF"/>
                </a:solidFill>
              </a:rPr>
              <a:t>For experimental (manipulative) science this means:</a:t>
            </a:r>
          </a:p>
          <a:p>
            <a:pPr marL="0" indent="0">
              <a:buNone/>
            </a:pPr>
            <a:r>
              <a:rPr lang="en-US" sz="1200" noProof="0" dirty="0" smtClean="0">
                <a:solidFill>
                  <a:srgbClr val="FFFFFF"/>
                </a:solidFill>
              </a:rPr>
              <a:t> 	</a:t>
            </a:r>
            <a:r>
              <a:rPr lang="en-US" sz="1200" i="1" noProof="0" dirty="0" smtClean="0">
                <a:solidFill>
                  <a:srgbClr val="FFFFFF"/>
                </a:solidFill>
              </a:rPr>
              <a:t>Phenomena that one can </a:t>
            </a:r>
            <a:r>
              <a:rPr lang="en-US" sz="1400" i="1" noProof="0" dirty="0" smtClean="0">
                <a:solidFill>
                  <a:srgbClr val="FFFFFF"/>
                </a:solidFill>
              </a:rPr>
              <a:t>replicate</a:t>
            </a:r>
            <a:r>
              <a:rPr lang="en-US" sz="1200" noProof="0" dirty="0" smtClean="0">
                <a:solidFill>
                  <a:srgbClr val="FFFFFF"/>
                </a:solidFill>
              </a:rPr>
              <a:t>.</a:t>
            </a:r>
          </a:p>
          <a:p>
            <a:endParaRPr lang="en-US" noProof="0" dirty="0" smtClean="0"/>
          </a:p>
          <a:p>
            <a:r>
              <a:rPr lang="en-US" noProof="0" dirty="0" smtClean="0"/>
              <a:t>This</a:t>
            </a:r>
            <a:r>
              <a:rPr lang="en-US" baseline="0" noProof="0" dirty="0" smtClean="0"/>
              <a:t> should not be understood as that one must be able to demonstrate psi in the laboratory on demand.</a:t>
            </a:r>
          </a:p>
          <a:p>
            <a:r>
              <a:rPr lang="en-US" baseline="0" noProof="0" dirty="0" smtClean="0"/>
              <a:t>It should be </a:t>
            </a:r>
            <a:r>
              <a:rPr lang="en-US" baseline="0" noProof="0" dirty="0" err="1" smtClean="0"/>
              <a:t>statistcally</a:t>
            </a:r>
            <a:r>
              <a:rPr lang="en-US" baseline="0" noProof="0" dirty="0" smtClean="0"/>
              <a:t> replicable</a:t>
            </a:r>
            <a:endParaRPr lang="en-US"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5</a:t>
            </a:fld>
            <a:endParaRPr lang="nl-NL"/>
          </a:p>
        </p:txBody>
      </p:sp>
    </p:spTree>
    <p:extLst>
      <p:ext uri="{BB962C8B-B14F-4D97-AF65-F5344CB8AC3E}">
        <p14:creationId xmlns:p14="http://schemas.microsoft.com/office/powerpoint/2010/main" val="27471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AU" noProof="0" dirty="0" smtClean="0"/>
              <a:t>So here is more precise definition:</a:t>
            </a:r>
          </a:p>
          <a:p>
            <a:endParaRPr lang="en-AU" noProof="0" dirty="0" smtClean="0"/>
          </a:p>
          <a:p>
            <a:pPr marL="0" indent="0">
              <a:buNone/>
            </a:pPr>
            <a:r>
              <a:rPr lang="en-AU" sz="1200" noProof="0" dirty="0" smtClean="0">
                <a:solidFill>
                  <a:srgbClr val="FFFFFF"/>
                </a:solidFill>
              </a:rPr>
              <a:t>I</a:t>
            </a:r>
            <a:r>
              <a:rPr lang="en-CA" sz="1200" dirty="0" smtClean="0">
                <a:solidFill>
                  <a:srgbClr val="FFFFFF"/>
                </a:solidFill>
              </a:rPr>
              <a:t>f in earlier experiments there has been a effect (E) with some normal variation (V) one can calculate the probability distribution for future experimental outcomes</a:t>
            </a:r>
            <a:r>
              <a:rPr lang="en-CA" sz="1050" dirty="0" smtClean="0">
                <a:solidFill>
                  <a:srgbClr val="FFFFFF"/>
                </a:solidFill>
              </a:rPr>
              <a:t> </a:t>
            </a:r>
            <a:r>
              <a:rPr lang="en-CA" sz="1200" dirty="0" smtClean="0">
                <a:solidFill>
                  <a:srgbClr val="FFFFFF"/>
                </a:solidFill>
              </a:rPr>
              <a:t>depending on the number of subjects. One can also calculate the number of subjects required to get a significant result with a probability better than 1/100. </a:t>
            </a:r>
          </a:p>
          <a:p>
            <a:pPr marL="0" indent="0">
              <a:buNone/>
            </a:pPr>
            <a:r>
              <a:rPr lang="en-CA" sz="1200" dirty="0" smtClean="0">
                <a:solidFill>
                  <a:srgbClr val="FFFFFF"/>
                </a:solidFill>
              </a:rPr>
              <a:t>An effect is</a:t>
            </a:r>
            <a:r>
              <a:rPr lang="en-CA" sz="1200" i="1" dirty="0" smtClean="0">
                <a:solidFill>
                  <a:srgbClr val="FFFFFF"/>
                </a:solidFill>
              </a:rPr>
              <a:t> </a:t>
            </a:r>
            <a:r>
              <a:rPr lang="en-CA" sz="1600" i="1" dirty="0" smtClean="0">
                <a:solidFill>
                  <a:srgbClr val="FFFFFF"/>
                </a:solidFill>
              </a:rPr>
              <a:t>replicated </a:t>
            </a:r>
            <a:r>
              <a:rPr lang="en-CA" sz="1200" dirty="0" smtClean="0">
                <a:solidFill>
                  <a:srgbClr val="FFFFFF"/>
                </a:solidFill>
              </a:rPr>
              <a:t>if the new experimental result is not in statistical </a:t>
            </a:r>
            <a:r>
              <a:rPr lang="en-CA" sz="1200" i="1" dirty="0" smtClean="0">
                <a:solidFill>
                  <a:srgbClr val="FFFFFF"/>
                </a:solidFill>
              </a:rPr>
              <a:t>conflict</a:t>
            </a:r>
            <a:r>
              <a:rPr lang="en-CA" sz="1200" dirty="0" smtClean="0">
                <a:solidFill>
                  <a:srgbClr val="FFFFFF"/>
                </a:solidFill>
              </a:rPr>
              <a:t> with the  distribution of outcomes predicted by the earlier measurement(s). </a:t>
            </a:r>
          </a:p>
          <a:p>
            <a:pPr marL="0" indent="0">
              <a:buNone/>
            </a:pPr>
            <a:endParaRPr lang="en-CA" sz="1200" dirty="0" smtClean="0">
              <a:solidFill>
                <a:srgbClr val="FFFFFF"/>
              </a:solidFill>
            </a:endParaRPr>
          </a:p>
          <a:p>
            <a:pPr marL="0" indent="0">
              <a:buNone/>
            </a:pPr>
            <a:r>
              <a:rPr lang="en-CA" sz="1200" dirty="0" smtClean="0">
                <a:solidFill>
                  <a:srgbClr val="FFFFFF"/>
                </a:solidFill>
              </a:rPr>
              <a:t>This is a rather relaxed definition because </a:t>
            </a:r>
            <a:r>
              <a:rPr lang="en-CA" sz="1200" baseline="0" dirty="0" smtClean="0">
                <a:solidFill>
                  <a:srgbClr val="FFFFFF"/>
                </a:solidFill>
              </a:rPr>
              <a:t> it allows for non significant results in a replication attempt without this being seen as a failed replication. Only when the new results STATISTICALLY contradict (differ significantly) from  the previous ones it I a failed replication. </a:t>
            </a:r>
            <a:endParaRPr lang="en-CA" sz="1200" dirty="0" smtClean="0">
              <a:solidFill>
                <a:srgbClr val="FFFFFF"/>
              </a:solidFill>
            </a:endParaRPr>
          </a:p>
          <a:p>
            <a:endParaRPr lang="nl-NL"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6</a:t>
            </a:fld>
            <a:endParaRPr lang="nl-NL"/>
          </a:p>
        </p:txBody>
      </p:sp>
    </p:spTree>
    <p:extLst>
      <p:ext uri="{BB962C8B-B14F-4D97-AF65-F5344CB8AC3E}">
        <p14:creationId xmlns:p14="http://schemas.microsoft.com/office/powerpoint/2010/main" val="290675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AU" noProof="0" dirty="0" smtClean="0"/>
              <a:t>So the question now is: are psi results replicable</a:t>
            </a:r>
            <a:r>
              <a:rPr lang="en-AU" baseline="0" noProof="0" dirty="0" smtClean="0"/>
              <a:t> in this sense</a:t>
            </a:r>
          </a:p>
          <a:p>
            <a:endParaRPr lang="nl-NL" baseline="0" dirty="0" smtClean="0"/>
          </a:p>
          <a:p>
            <a:r>
              <a:rPr lang="en-AU" sz="1200" dirty="0" smtClean="0">
                <a:solidFill>
                  <a:srgbClr val="FFFFFF"/>
                </a:solidFill>
              </a:rPr>
              <a:t>Generally meta-analytic data are provided by proponents to claim </a:t>
            </a:r>
            <a:r>
              <a:rPr lang="en-AU" sz="1200" dirty="0" err="1" smtClean="0">
                <a:solidFill>
                  <a:srgbClr val="FFFFFF"/>
                </a:solidFill>
              </a:rPr>
              <a:t>replicability</a:t>
            </a:r>
            <a:r>
              <a:rPr lang="en-AU" sz="1200" dirty="0" smtClean="0">
                <a:solidFill>
                  <a:srgbClr val="FFFFFF"/>
                </a:solidFill>
              </a:rPr>
              <a:t>. A point in case: The </a:t>
            </a:r>
            <a:r>
              <a:rPr lang="en-AU" sz="1200" dirty="0" err="1" smtClean="0">
                <a:solidFill>
                  <a:srgbClr val="FFFFFF"/>
                </a:solidFill>
              </a:rPr>
              <a:t>Ganzfeld</a:t>
            </a:r>
            <a:r>
              <a:rPr lang="en-AU" sz="1200" dirty="0" smtClean="0">
                <a:solidFill>
                  <a:srgbClr val="FFFFFF"/>
                </a:solidFill>
              </a:rPr>
              <a:t> meta-analyses.</a:t>
            </a:r>
          </a:p>
          <a:p>
            <a:endParaRPr lang="en-AU" sz="1200" dirty="0" smtClean="0">
              <a:solidFill>
                <a:srgbClr val="FFFFFF"/>
              </a:solidFill>
            </a:endParaRPr>
          </a:p>
          <a:p>
            <a:r>
              <a:rPr lang="en-AU" sz="1200" dirty="0" smtClean="0">
                <a:solidFill>
                  <a:srgbClr val="FFFFFF"/>
                </a:solidFill>
              </a:rPr>
              <a:t>The </a:t>
            </a:r>
            <a:r>
              <a:rPr lang="en-AU" sz="1200" dirty="0" err="1" smtClean="0">
                <a:solidFill>
                  <a:srgbClr val="FFFFFF"/>
                </a:solidFill>
              </a:rPr>
              <a:t>Ganzfeld</a:t>
            </a:r>
            <a:r>
              <a:rPr lang="en-AU" sz="1200" dirty="0" smtClean="0">
                <a:solidFill>
                  <a:srgbClr val="FFFFFF"/>
                </a:solidFill>
              </a:rPr>
              <a:t> database is an impressive</a:t>
            </a:r>
            <a:r>
              <a:rPr lang="en-AU" sz="1200" baseline="0" dirty="0" smtClean="0">
                <a:solidFill>
                  <a:srgbClr val="FFFFFF"/>
                </a:solidFill>
              </a:rPr>
              <a:t> set of over 100 experiments apparently showing an extremely significant effect with a probability that this is a chance result is smaller than 10^-16. I.e. 0.0000</a:t>
            </a:r>
            <a:r>
              <a:rPr lang="mr-IN" sz="1200" baseline="0" dirty="0" smtClean="0">
                <a:solidFill>
                  <a:srgbClr val="FFFFFF"/>
                </a:solidFill>
              </a:rPr>
              <a:t>…</a:t>
            </a:r>
            <a:r>
              <a:rPr lang="en-US" sz="1200" baseline="0" dirty="0" smtClean="0">
                <a:solidFill>
                  <a:srgbClr val="FFFFFF"/>
                </a:solidFill>
              </a:rPr>
              <a:t>01</a:t>
            </a:r>
          </a:p>
          <a:p>
            <a:endParaRPr lang="en-AU" sz="1200" dirty="0" smtClean="0">
              <a:solidFill>
                <a:srgbClr val="FFFFFF"/>
              </a:solidFill>
            </a:endParaRPr>
          </a:p>
          <a:p>
            <a:r>
              <a:rPr lang="en-AU" sz="1200" dirty="0" smtClean="0">
                <a:solidFill>
                  <a:srgbClr val="FFFFFF"/>
                </a:solidFill>
              </a:rPr>
              <a:t>However we have shown that the results in these meta-analyses, under the assumption that parapsychologists are using similar research methods as psychologists, can be explained for over 50% by methodological weaknesses. </a:t>
            </a:r>
          </a:p>
          <a:p>
            <a:r>
              <a:rPr lang="en-AU" sz="1200" dirty="0" smtClean="0">
                <a:solidFill>
                  <a:srgbClr val="FFFFFF"/>
                </a:solidFill>
              </a:rPr>
              <a:t>This</a:t>
            </a:r>
            <a:r>
              <a:rPr lang="en-AU" sz="1200" baseline="0" dirty="0" smtClean="0">
                <a:solidFill>
                  <a:srgbClr val="FFFFFF"/>
                </a:solidFill>
              </a:rPr>
              <a:t> reduces that incredible small p-value to values in the range of 1 over 1000.</a:t>
            </a:r>
          </a:p>
          <a:p>
            <a:endParaRPr lang="en-AU" sz="1200" baseline="0" dirty="0" smtClean="0">
              <a:solidFill>
                <a:srgbClr val="FFFFFF"/>
              </a:solidFill>
            </a:endParaRPr>
          </a:p>
          <a:p>
            <a:r>
              <a:rPr lang="en-AU" sz="1200" baseline="0" dirty="0" smtClean="0">
                <a:solidFill>
                  <a:srgbClr val="FFFFFF"/>
                </a:solidFill>
              </a:rPr>
              <a:t>I won’t discuss all  these methodological weaknesses here but they all boil down to post-hoc selection of data, Yes basically what I also observe when proponents are presenting their data to the general public.</a:t>
            </a:r>
          </a:p>
          <a:p>
            <a:r>
              <a:rPr lang="en-AU" sz="1200" baseline="0" dirty="0" smtClean="0">
                <a:solidFill>
                  <a:srgbClr val="FFFFFF"/>
                </a:solidFill>
              </a:rPr>
              <a:t> Let me just give one example. This has to do with the exclusion of subjects. </a:t>
            </a:r>
          </a:p>
          <a:p>
            <a:r>
              <a:rPr lang="en-AU" sz="1200" baseline="0" dirty="0" smtClean="0">
                <a:solidFill>
                  <a:srgbClr val="FFFFFF"/>
                </a:solidFill>
              </a:rPr>
              <a:t>Generally exclusion criteria are (or should be) set before the start of an experiment. For instance one can set an exclusion </a:t>
            </a:r>
            <a:r>
              <a:rPr lang="en-AU" sz="1200" baseline="0" dirty="0" err="1" smtClean="0">
                <a:solidFill>
                  <a:srgbClr val="FFFFFF"/>
                </a:solidFill>
              </a:rPr>
              <a:t>criterium</a:t>
            </a:r>
            <a:r>
              <a:rPr lang="en-AU" sz="1200" baseline="0" dirty="0" smtClean="0">
                <a:solidFill>
                  <a:srgbClr val="FFFFFF"/>
                </a:solidFill>
              </a:rPr>
              <a:t> that a subject has to communicate during  </a:t>
            </a:r>
            <a:r>
              <a:rPr lang="en-AU" sz="1200" baseline="0" dirty="0" err="1" smtClean="0">
                <a:solidFill>
                  <a:srgbClr val="FFFFFF"/>
                </a:solidFill>
              </a:rPr>
              <a:t>Ganzfeld</a:t>
            </a:r>
            <a:r>
              <a:rPr lang="en-AU" sz="1200" baseline="0" dirty="0" smtClean="0">
                <a:solidFill>
                  <a:srgbClr val="FFFFFF"/>
                </a:solidFill>
              </a:rPr>
              <a:t> session. Suppose now that there has been a subject with 3 utterances during the 30 minute session. Suppose this subject scored a hit. But 3 </a:t>
            </a:r>
            <a:r>
              <a:rPr lang="en-AU" sz="1200" baseline="0" dirty="0" err="1" smtClean="0">
                <a:solidFill>
                  <a:srgbClr val="FFFFFF"/>
                </a:solidFill>
              </a:rPr>
              <a:t>utternce</a:t>
            </a:r>
            <a:r>
              <a:rPr lang="en-AU" sz="1200" baseline="0" dirty="0" smtClean="0">
                <a:solidFill>
                  <a:srgbClr val="FFFFFF"/>
                </a:solidFill>
              </a:rPr>
              <a:t> can be interpreted as a very low level of communication. The experimenter probably would have removed the subject if that subject had </a:t>
            </a:r>
            <a:r>
              <a:rPr lang="en-AU" sz="1200" baseline="0" dirty="0" err="1" smtClean="0">
                <a:solidFill>
                  <a:srgbClr val="FFFFFF"/>
                </a:solidFill>
              </a:rPr>
              <a:t>procuced</a:t>
            </a:r>
            <a:r>
              <a:rPr lang="en-AU" sz="1200" baseline="0" dirty="0" smtClean="0">
                <a:solidFill>
                  <a:srgbClr val="FFFFFF"/>
                </a:solidFill>
              </a:rPr>
              <a:t> a miss. </a:t>
            </a:r>
          </a:p>
          <a:p>
            <a:r>
              <a:rPr lang="en-AU" sz="1200" baseline="0" dirty="0" smtClean="0">
                <a:solidFill>
                  <a:srgbClr val="FFFFFF"/>
                </a:solidFill>
              </a:rPr>
              <a:t>The problem here is that exclusion criteria are never precise and allow for biased application. In this case I would argue that the experimenter after the hit </a:t>
            </a:r>
            <a:r>
              <a:rPr lang="en-AU" sz="1200" baseline="0" dirty="0" err="1" smtClean="0">
                <a:solidFill>
                  <a:srgbClr val="FFFFFF"/>
                </a:solidFill>
              </a:rPr>
              <a:t>probaly</a:t>
            </a:r>
            <a:r>
              <a:rPr lang="en-AU" sz="1200" baseline="0" dirty="0" smtClean="0">
                <a:solidFill>
                  <a:srgbClr val="FFFFFF"/>
                </a:solidFill>
              </a:rPr>
              <a:t> doesn’t even think about removal of that subject. The </a:t>
            </a:r>
            <a:r>
              <a:rPr lang="en-AU" sz="1200" baseline="0" dirty="0" err="1" smtClean="0">
                <a:solidFill>
                  <a:srgbClr val="FFFFFF"/>
                </a:solidFill>
              </a:rPr>
              <a:t>Ganzfeld</a:t>
            </a:r>
            <a:r>
              <a:rPr lang="en-AU" sz="1200" baseline="0" dirty="0" smtClean="0">
                <a:solidFill>
                  <a:srgbClr val="FFFFFF"/>
                </a:solidFill>
              </a:rPr>
              <a:t> protocol is such that generally everybody in the lab knows </a:t>
            </a:r>
            <a:r>
              <a:rPr lang="en-AU" sz="1200" baseline="0" dirty="0" err="1" smtClean="0">
                <a:solidFill>
                  <a:srgbClr val="FFFFFF"/>
                </a:solidFill>
              </a:rPr>
              <a:t>tha</a:t>
            </a:r>
            <a:r>
              <a:rPr lang="en-AU" sz="1200" baseline="0" dirty="0" smtClean="0">
                <a:solidFill>
                  <a:srgbClr val="FFFFFF"/>
                </a:solidFill>
              </a:rPr>
              <a:t> result of the session of that day. </a:t>
            </a:r>
            <a:r>
              <a:rPr lang="en-AU" sz="1200" baseline="0" dirty="0" err="1" smtClean="0">
                <a:solidFill>
                  <a:srgbClr val="FFFFFF"/>
                </a:solidFill>
              </a:rPr>
              <a:t>Typicall</a:t>
            </a:r>
            <a:r>
              <a:rPr lang="en-AU" sz="1200" baseline="0" dirty="0" smtClean="0">
                <a:solidFill>
                  <a:srgbClr val="FFFFFF"/>
                </a:solidFill>
              </a:rPr>
              <a:t> hits re celebrated. This knowledge might introduce the selection bias.</a:t>
            </a:r>
          </a:p>
          <a:p>
            <a:endParaRPr lang="en-AU" sz="1200" baseline="0" dirty="0" smtClean="0">
              <a:solidFill>
                <a:srgbClr val="FFFFFF"/>
              </a:solidFill>
            </a:endParaRPr>
          </a:p>
          <a:p>
            <a:r>
              <a:rPr lang="en-AU" sz="1200" baseline="0" dirty="0" smtClean="0">
                <a:solidFill>
                  <a:srgbClr val="FFFFFF"/>
                </a:solidFill>
              </a:rPr>
              <a:t>So I don’t think the issue of </a:t>
            </a:r>
            <a:r>
              <a:rPr lang="en-AU" sz="1200" baseline="0" dirty="0" err="1" smtClean="0">
                <a:solidFill>
                  <a:srgbClr val="FFFFFF"/>
                </a:solidFill>
              </a:rPr>
              <a:t>replicability</a:t>
            </a:r>
            <a:r>
              <a:rPr lang="en-AU" sz="1200" baseline="0" dirty="0" smtClean="0">
                <a:solidFill>
                  <a:srgbClr val="FFFFFF"/>
                </a:solidFill>
              </a:rPr>
              <a:t> is settled</a:t>
            </a:r>
            <a:endParaRPr lang="nl-NL"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7</a:t>
            </a:fld>
            <a:endParaRPr lang="nl-NL"/>
          </a:p>
        </p:txBody>
      </p:sp>
    </p:spTree>
    <p:extLst>
      <p:ext uri="{BB962C8B-B14F-4D97-AF65-F5344CB8AC3E}">
        <p14:creationId xmlns:p14="http://schemas.microsoft.com/office/powerpoint/2010/main" val="341254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S</a:t>
            </a:r>
            <a:r>
              <a:rPr lang="en-US" baseline="0" noProof="0" dirty="0" smtClean="0"/>
              <a:t>o meta-analytic data are presented evidence for </a:t>
            </a:r>
            <a:r>
              <a:rPr lang="en-US" baseline="0" noProof="0" dirty="0" err="1" smtClean="0"/>
              <a:t>replicability</a:t>
            </a:r>
            <a:r>
              <a:rPr lang="en-US" baseline="0" noProof="0" dirty="0" smtClean="0"/>
              <a:t> </a:t>
            </a:r>
          </a:p>
          <a:p>
            <a:endParaRPr lang="en-US" baseline="0" noProof="0" dirty="0" smtClean="0"/>
          </a:p>
          <a:p>
            <a:r>
              <a:rPr lang="en-US" baseline="0" noProof="0" dirty="0" smtClean="0"/>
              <a:t>What s not told is that claimed </a:t>
            </a:r>
            <a:r>
              <a:rPr lang="en-US" baseline="0" noProof="0" dirty="0" err="1" smtClean="0"/>
              <a:t>replicability</a:t>
            </a:r>
            <a:r>
              <a:rPr lang="en-US" baseline="0" noProof="0" dirty="0" smtClean="0"/>
              <a:t> doesn’t exist as I will show in a more concrete example of money making remote viewing.</a:t>
            </a:r>
          </a:p>
          <a:p>
            <a:endParaRPr lang="en-US" baseline="0" noProof="0" dirty="0" smtClean="0"/>
          </a:p>
          <a:p>
            <a:r>
              <a:rPr lang="en-US" noProof="0" dirty="0" smtClean="0"/>
              <a:t>We</a:t>
            </a:r>
            <a:r>
              <a:rPr lang="en-US" baseline="0" noProof="0" dirty="0" smtClean="0"/>
              <a:t> cannot exclude that non-</a:t>
            </a:r>
            <a:r>
              <a:rPr lang="en-US" baseline="0" noProof="0" dirty="0" err="1" smtClean="0"/>
              <a:t>replicability</a:t>
            </a:r>
            <a:r>
              <a:rPr lang="en-US" baseline="0" noProof="0" dirty="0" smtClean="0"/>
              <a:t> is a fundamental property of psi. In the standard interpretation of experimental sciences that just implies that these phenomena are not objectively </a:t>
            </a:r>
            <a:r>
              <a:rPr lang="nl-NL" baseline="0" dirty="0" smtClean="0"/>
              <a:t>real.</a:t>
            </a:r>
            <a:endParaRPr lang="nl-NL"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8</a:t>
            </a:fld>
            <a:endParaRPr lang="nl-NL"/>
          </a:p>
        </p:txBody>
      </p:sp>
    </p:spTree>
    <p:extLst>
      <p:ext uri="{BB962C8B-B14F-4D97-AF65-F5344CB8AC3E}">
        <p14:creationId xmlns:p14="http://schemas.microsoft.com/office/powerpoint/2010/main" val="48081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noProof="0" dirty="0" smtClean="0">
                <a:solidFill>
                  <a:srgbClr val="FFFFFF"/>
                </a:solidFill>
              </a:rPr>
              <a:t>All the ‘fathers’ of parapsychology, such as for instance James,  have noted that the phenomena tend to change abruptly or disappear the moment you think you get some control.. They labeled this ‘elusive’. Millar</a:t>
            </a:r>
            <a:r>
              <a:rPr lang="en-US" sz="1200" baseline="0" noProof="0" dirty="0" smtClean="0">
                <a:solidFill>
                  <a:srgbClr val="FFFFFF"/>
                </a:solidFill>
              </a:rPr>
              <a:t> once compared the idea to ‘catch’ psi phenomena in the lab with trying to put universal solvent in a bottle! He suggests that elusiveness is a fundamental property of psi.</a:t>
            </a:r>
            <a:endParaRPr lang="en-US" sz="1200" noProof="0" dirty="0" smtClean="0">
              <a:solidFill>
                <a:srgbClr val="FFFFFF"/>
              </a:solidFill>
            </a:endParaRPr>
          </a:p>
          <a:p>
            <a:endParaRPr lang="en-US" sz="1200" noProof="0" dirty="0" smtClean="0">
              <a:solidFill>
                <a:srgbClr val="FFFFFF"/>
              </a:solidFill>
            </a:endParaRPr>
          </a:p>
          <a:p>
            <a:r>
              <a:rPr lang="en-US" sz="1200" noProof="0" dirty="0" smtClean="0">
                <a:solidFill>
                  <a:srgbClr val="FFFFFF"/>
                </a:solidFill>
              </a:rPr>
              <a:t>As an example of this elusiveness we recently did an individual differences study, personality differences related to psi</a:t>
            </a:r>
            <a:r>
              <a:rPr lang="en-US" sz="1200" baseline="0" noProof="0" dirty="0" smtClean="0">
                <a:solidFill>
                  <a:srgbClr val="FFFFFF"/>
                </a:solidFill>
              </a:rPr>
              <a:t> performance, things like sheep-goat effects.  Almost all predictors we found in this study were similar to the ones already known in the literature.</a:t>
            </a:r>
          </a:p>
          <a:p>
            <a:endParaRPr lang="en-US" sz="1200" baseline="0" noProof="0" dirty="0" smtClean="0">
              <a:solidFill>
                <a:srgbClr val="FFFFFF"/>
              </a:solidFill>
            </a:endParaRPr>
          </a:p>
          <a:p>
            <a:r>
              <a:rPr lang="en-US" sz="1200" baseline="0" noProof="0" dirty="0" smtClean="0">
                <a:solidFill>
                  <a:srgbClr val="FFFFFF"/>
                </a:solidFill>
              </a:rPr>
              <a:t>That sounds like </a:t>
            </a:r>
            <a:r>
              <a:rPr lang="en-US" sz="1200" baseline="0" noProof="0" dirty="0" err="1" smtClean="0">
                <a:solidFill>
                  <a:srgbClr val="FFFFFF"/>
                </a:solidFill>
              </a:rPr>
              <a:t>replicability</a:t>
            </a:r>
            <a:r>
              <a:rPr lang="en-US" sz="1200" baseline="0" noProof="0" dirty="0" smtClean="0">
                <a:solidFill>
                  <a:srgbClr val="FFFFFF"/>
                </a:solidFill>
              </a:rPr>
              <a:t> BUT  the directions were all reversed Etc. </a:t>
            </a:r>
            <a:r>
              <a:rPr lang="en-US" sz="1200" noProof="0" dirty="0" smtClean="0">
                <a:solidFill>
                  <a:srgbClr val="FFFFFF"/>
                </a:solidFill>
              </a:rPr>
              <a:t>found all predictors to be reversed from earlier experiments. </a:t>
            </a:r>
            <a:r>
              <a:rPr lang="en-US" sz="1200" baseline="0" noProof="0" dirty="0" smtClean="0">
                <a:solidFill>
                  <a:srgbClr val="FFFFFF"/>
                </a:solidFill>
              </a:rPr>
              <a:t>: So sheep scored worse than goat etc.</a:t>
            </a:r>
            <a:endParaRPr lang="en-US" sz="1200" noProof="0" dirty="0" smtClean="0">
              <a:solidFill>
                <a:srgbClr val="FFFFFF"/>
              </a:solidFill>
            </a:endParaRPr>
          </a:p>
          <a:p>
            <a:pPr marL="0" indent="0">
              <a:buNone/>
            </a:pPr>
            <a:endParaRPr lang="en-US" sz="1200" noProof="0" dirty="0" smtClean="0">
              <a:solidFill>
                <a:srgbClr val="FFFFFF"/>
              </a:solidFill>
            </a:endParaRPr>
          </a:p>
          <a:p>
            <a:endParaRPr lang="en-US" noProof="0" dirty="0"/>
          </a:p>
        </p:txBody>
      </p:sp>
      <p:sp>
        <p:nvSpPr>
          <p:cNvPr id="4" name="Tijdelijke aanduiding voor dianummer 3"/>
          <p:cNvSpPr>
            <a:spLocks noGrp="1"/>
          </p:cNvSpPr>
          <p:nvPr>
            <p:ph type="sldNum" sz="quarter" idx="10"/>
          </p:nvPr>
        </p:nvSpPr>
        <p:spPr/>
        <p:txBody>
          <a:bodyPr/>
          <a:lstStyle/>
          <a:p>
            <a:fld id="{CBAEC4BE-1DD4-2646-AA28-81B2DABE2481}" type="slidenum">
              <a:rPr lang="nl-NL" smtClean="0"/>
              <a:t>9</a:t>
            </a:fld>
            <a:endParaRPr lang="nl-NL"/>
          </a:p>
        </p:txBody>
      </p:sp>
    </p:spTree>
    <p:extLst>
      <p:ext uri="{BB962C8B-B14F-4D97-AF65-F5344CB8AC3E}">
        <p14:creationId xmlns:p14="http://schemas.microsoft.com/office/powerpoint/2010/main" val="28843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Titelstijl van model bewerken</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05D041A0-A010-384E-A451-A6D72E5C73F2}" type="datetime1">
              <a:rPr lang="en-US" smtClean="0"/>
              <a:t>12/17/16</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‹nr.›</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Titelstijl van model bewerken</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Klik om de tekststijl van het model te bewerken</a:t>
            </a:r>
          </a:p>
        </p:txBody>
      </p:sp>
      <p:sp>
        <p:nvSpPr>
          <p:cNvPr id="5" name="Date Placeholder 4"/>
          <p:cNvSpPr>
            <a:spLocks noGrp="1"/>
          </p:cNvSpPr>
          <p:nvPr>
            <p:ph type="dt" sz="half" idx="10"/>
          </p:nvPr>
        </p:nvSpPr>
        <p:spPr/>
        <p:txBody>
          <a:bodyPr/>
          <a:lstStyle/>
          <a:p>
            <a:fld id="{FBEC96DE-40A5-0A44-BF14-664DFBBD72F8}" type="datetime1">
              <a:rPr lang="en-US" smtClean="0"/>
              <a:t>12/17/16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‹nr.›</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boven bijschrift">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Titelstijl van model bewerken</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Klik om de tekststijl van het model te bewerken</a:t>
            </a:r>
          </a:p>
        </p:txBody>
      </p:sp>
      <p:sp>
        <p:nvSpPr>
          <p:cNvPr id="5" name="Date Placeholder 4"/>
          <p:cNvSpPr>
            <a:spLocks noGrp="1"/>
          </p:cNvSpPr>
          <p:nvPr>
            <p:ph type="dt" sz="half" idx="10"/>
          </p:nvPr>
        </p:nvSpPr>
        <p:spPr/>
        <p:txBody>
          <a:bodyPr/>
          <a:lstStyle/>
          <a:p>
            <a:fld id="{C3000936-B5E4-5849-BAC4-AD55F3617344}" type="datetime1">
              <a:rPr lang="en-US" smtClean="0"/>
              <a:t>12/17/16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‹nr.›</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afbeeldingen bovenbijschrift">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Titelstijl van model bewerken</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Klik om de tekststijl van het model te bewerken</a:t>
            </a:r>
          </a:p>
        </p:txBody>
      </p:sp>
      <p:sp>
        <p:nvSpPr>
          <p:cNvPr id="5" name="Date Placeholder 4"/>
          <p:cNvSpPr>
            <a:spLocks noGrp="1"/>
          </p:cNvSpPr>
          <p:nvPr>
            <p:ph type="dt" sz="half" idx="10"/>
          </p:nvPr>
        </p:nvSpPr>
        <p:spPr/>
        <p:txBody>
          <a:bodyPr/>
          <a:lstStyle/>
          <a:p>
            <a:fld id="{9EC4615E-8F86-4945-89D6-D076DB315A80}" type="datetime1">
              <a:rPr lang="en-US" smtClean="0"/>
              <a:t>12/17/16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‹nr.›</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Titelstijl van model bewerken</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Date Placeholder 3"/>
          <p:cNvSpPr>
            <a:spLocks noGrp="1"/>
          </p:cNvSpPr>
          <p:nvPr>
            <p:ph type="dt" sz="half" idx="10"/>
          </p:nvPr>
        </p:nvSpPr>
        <p:spPr/>
        <p:txBody>
          <a:bodyPr/>
          <a:lstStyle/>
          <a:p>
            <a:fld id="{EC7B73B8-4CB1-CE48-B3F1-4F91CBC3B3CA}" type="datetime1">
              <a:rPr lang="en-US" smtClean="0"/>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Titelstijl van model bewerken</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Date Placeholder 3"/>
          <p:cNvSpPr>
            <a:spLocks noGrp="1"/>
          </p:cNvSpPr>
          <p:nvPr>
            <p:ph type="dt" sz="half" idx="10"/>
          </p:nvPr>
        </p:nvSpPr>
        <p:spPr/>
        <p:txBody>
          <a:bodyPr/>
          <a:lstStyle/>
          <a:p>
            <a:fld id="{48157598-3B3C-4A48-B80F-8301B47A3DD8}" type="datetime1">
              <a:rPr lang="en-US" smtClean="0"/>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‹nr.›</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dirty="0"/>
          </a:p>
        </p:txBody>
      </p:sp>
      <p:sp>
        <p:nvSpPr>
          <p:cNvPr id="3" name="Content Placeholder 2"/>
          <p:cNvSpPr>
            <a:spLocks noGrp="1"/>
          </p:cNvSpPr>
          <p:nvPr>
            <p:ph idx="1"/>
          </p:nvPr>
        </p:nvSpPr>
        <p:spPr/>
        <p:txBody>
          <a:bodyPr/>
          <a:lstStyle>
            <a:lvl5pPr>
              <a:defRPr/>
            </a:lvl5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Date Placeholder 3"/>
          <p:cNvSpPr>
            <a:spLocks noGrp="1"/>
          </p:cNvSpPr>
          <p:nvPr>
            <p:ph type="dt" sz="half" idx="10"/>
          </p:nvPr>
        </p:nvSpPr>
        <p:spPr/>
        <p:txBody>
          <a:bodyPr/>
          <a:lstStyle/>
          <a:p>
            <a:fld id="{F664A4D3-457F-BA42-9C80-6EAD683D5064}" type="datetime1">
              <a:rPr lang="en-US" smtClean="0"/>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‹nr.›</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afbeeldin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Titelstijl van model bewerken</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75F7783A-73F8-B14B-BD85-966C41835641}" type="datetime1">
              <a:rPr lang="en-US" smtClean="0"/>
              <a:t>12/17/16</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‹nr.›</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Titelstijl van model bewerken</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Date Placeholder 3"/>
          <p:cNvSpPr>
            <a:spLocks noGrp="1"/>
          </p:cNvSpPr>
          <p:nvPr>
            <p:ph type="dt" sz="half" idx="10"/>
          </p:nvPr>
        </p:nvSpPr>
        <p:spPr/>
        <p:txBody>
          <a:bodyPr/>
          <a:lstStyle/>
          <a:p>
            <a:fld id="{068B375A-323C-C648-9464-38AF30EDFBAB}" type="datetime1">
              <a:rPr lang="en-US" smtClean="0"/>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‹nr.›</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Titelstijl van model bewerken</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5" name="Date Placeholder 4"/>
          <p:cNvSpPr>
            <a:spLocks noGrp="1"/>
          </p:cNvSpPr>
          <p:nvPr>
            <p:ph type="dt" sz="half" idx="10"/>
          </p:nvPr>
        </p:nvSpPr>
        <p:spPr/>
        <p:txBody>
          <a:bodyPr/>
          <a:lstStyle/>
          <a:p>
            <a:fld id="{BFEC89B9-75C5-5A46-A3C9-B6770DD40E7F}" type="datetime1">
              <a:rPr lang="en-US" smtClean="0"/>
              <a:t>12/17/16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Titelstijl van model bewerken</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7" name="Date Placeholder 6"/>
          <p:cNvSpPr>
            <a:spLocks noGrp="1"/>
          </p:cNvSpPr>
          <p:nvPr>
            <p:ph type="dt" sz="half" idx="10"/>
          </p:nvPr>
        </p:nvSpPr>
        <p:spPr/>
        <p:txBody>
          <a:bodyPr/>
          <a:lstStyle/>
          <a:p>
            <a:fld id="{9105E1F0-9B5F-734F-8F26-990DBFD818A2}" type="datetime1">
              <a:rPr lang="en-US" smtClean="0"/>
              <a:t>12/17/16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‹nr.›</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Titelstijl van model bewerken</a:t>
            </a:r>
            <a:endParaRPr lang="en-US"/>
          </a:p>
        </p:txBody>
      </p:sp>
      <p:sp>
        <p:nvSpPr>
          <p:cNvPr id="3" name="Date Placeholder 2"/>
          <p:cNvSpPr>
            <a:spLocks noGrp="1"/>
          </p:cNvSpPr>
          <p:nvPr>
            <p:ph type="dt" sz="half" idx="10"/>
          </p:nvPr>
        </p:nvSpPr>
        <p:spPr/>
        <p:txBody>
          <a:bodyPr/>
          <a:lstStyle/>
          <a:p>
            <a:fld id="{15DEE46E-4D20-C34F-94C6-EBCA1125FB9D}" type="datetime1">
              <a:rPr lang="en-US" smtClean="0"/>
              <a:t>12/17/16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92C8F-C12C-CD40-B466-5D3EA93A7BD3}" type="datetime1">
              <a:rPr lang="en-US" smtClean="0"/>
              <a:t>12/17/16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Titelstijl van model bewerken</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Date Placeholder 4"/>
          <p:cNvSpPr>
            <a:spLocks noGrp="1"/>
          </p:cNvSpPr>
          <p:nvPr>
            <p:ph type="dt" sz="half" idx="10"/>
          </p:nvPr>
        </p:nvSpPr>
        <p:spPr/>
        <p:txBody>
          <a:bodyPr/>
          <a:lstStyle/>
          <a:p>
            <a:fld id="{64E558BF-906D-414F-AB8C-2CF57E482264}" type="datetime1">
              <a:rPr lang="en-US" smtClean="0"/>
              <a:t>12/17/16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‹nr.›</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Titelstijl van model bewerken</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B8DC8625-3FFE-F940-8C18-AA23AF31E659}" type="datetime1">
              <a:rPr lang="en-US" smtClean="0"/>
              <a:t>12/17/16</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Subtitel 2"/>
          <p:cNvSpPr>
            <a:spLocks noGrp="1"/>
          </p:cNvSpPr>
          <p:nvPr>
            <p:ph type="subTitle" idx="1"/>
          </p:nvPr>
        </p:nvSpPr>
        <p:spPr/>
        <p:txBody>
          <a:bodyPr/>
          <a:lstStyle/>
          <a:p>
            <a:endParaRPr lang="nl-NL" dirty="0"/>
          </a:p>
        </p:txBody>
      </p:sp>
      <p:pic>
        <p:nvPicPr>
          <p:cNvPr id="4" name="Afbeelding 3" descr="Pretty_Dirty_Secrets_intertit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11" y="765416"/>
            <a:ext cx="7787123" cy="4277434"/>
          </a:xfrm>
          <a:prstGeom prst="rect">
            <a:avLst/>
          </a:prstGeom>
        </p:spPr>
      </p:pic>
      <p:sp>
        <p:nvSpPr>
          <p:cNvPr id="5" name="Tekstvak 4"/>
          <p:cNvSpPr txBox="1"/>
          <p:nvPr/>
        </p:nvSpPr>
        <p:spPr>
          <a:xfrm>
            <a:off x="717643" y="5089981"/>
            <a:ext cx="7481535" cy="523220"/>
          </a:xfrm>
          <a:prstGeom prst="rect">
            <a:avLst/>
          </a:prstGeom>
          <a:noFill/>
        </p:spPr>
        <p:txBody>
          <a:bodyPr wrap="none" rtlCol="0">
            <a:spAutoFit/>
          </a:bodyPr>
          <a:lstStyle/>
          <a:p>
            <a:r>
              <a:rPr lang="nl-NL" sz="2800" dirty="0" smtClean="0"/>
              <a:t>The </a:t>
            </a:r>
            <a:r>
              <a:rPr lang="nl-NL" sz="2800" dirty="0" err="1" smtClean="0"/>
              <a:t>hidden</a:t>
            </a:r>
            <a:r>
              <a:rPr lang="nl-NL" sz="2800" dirty="0" smtClean="0"/>
              <a:t> </a:t>
            </a:r>
            <a:r>
              <a:rPr lang="nl-NL" sz="2800" dirty="0" err="1" smtClean="0"/>
              <a:t>secrets</a:t>
            </a:r>
            <a:r>
              <a:rPr lang="nl-NL" sz="2800" dirty="0" smtClean="0"/>
              <a:t> of </a:t>
            </a:r>
            <a:r>
              <a:rPr lang="nl-NL" sz="2800" dirty="0" err="1"/>
              <a:t>E</a:t>
            </a:r>
            <a:r>
              <a:rPr lang="nl-NL" sz="2800" dirty="0" err="1" smtClean="0"/>
              <a:t>xperimental</a:t>
            </a:r>
            <a:r>
              <a:rPr lang="nl-NL" sz="2800" dirty="0" smtClean="0"/>
              <a:t> </a:t>
            </a:r>
            <a:r>
              <a:rPr lang="nl-NL" sz="2800" dirty="0" err="1" smtClean="0"/>
              <a:t>Parapsychology</a:t>
            </a:r>
            <a:endParaRPr lang="nl-NL" sz="2800" dirty="0"/>
          </a:p>
        </p:txBody>
      </p:sp>
      <p:sp>
        <p:nvSpPr>
          <p:cNvPr id="6" name="Tekstvak 5"/>
          <p:cNvSpPr txBox="1"/>
          <p:nvPr/>
        </p:nvSpPr>
        <p:spPr>
          <a:xfrm>
            <a:off x="644011" y="5734266"/>
            <a:ext cx="7542235" cy="369332"/>
          </a:xfrm>
          <a:prstGeom prst="rect">
            <a:avLst/>
          </a:prstGeom>
          <a:noFill/>
        </p:spPr>
        <p:txBody>
          <a:bodyPr wrap="square" rtlCol="0">
            <a:spAutoFit/>
          </a:bodyPr>
          <a:lstStyle/>
          <a:p>
            <a:pPr algn="ctr"/>
            <a:r>
              <a:rPr lang="nl-NL" dirty="0" smtClean="0"/>
              <a:t>Prof. </a:t>
            </a:r>
            <a:r>
              <a:rPr lang="nl-NL" dirty="0" err="1" smtClean="0"/>
              <a:t>Dr</a:t>
            </a:r>
            <a:r>
              <a:rPr lang="nl-NL" dirty="0" smtClean="0"/>
              <a:t> Dick J Bierman, University Groningen,  </a:t>
            </a:r>
            <a:r>
              <a:rPr lang="nl-NL" dirty="0" err="1" smtClean="0"/>
              <a:t>Heymansgroup.nl</a:t>
            </a:r>
            <a:endParaRPr lang="nl-NL" dirty="0" smtClean="0"/>
          </a:p>
        </p:txBody>
      </p:sp>
      <p:pic>
        <p:nvPicPr>
          <p:cNvPr id="7" name="Afbeelding 6"/>
          <p:cNvPicPr>
            <a:picLocks noChangeAspect="1"/>
          </p:cNvPicPr>
          <p:nvPr/>
        </p:nvPicPr>
        <p:blipFill>
          <a:blip r:embed="rId5"/>
          <a:stretch>
            <a:fillRect/>
          </a:stretch>
        </p:blipFill>
        <p:spPr>
          <a:xfrm>
            <a:off x="506413" y="354631"/>
            <a:ext cx="8071520" cy="6053640"/>
          </a:xfrm>
          <a:prstGeom prst="rect">
            <a:avLst/>
          </a:prstGeom>
        </p:spPr>
      </p:pic>
      <p:sp>
        <p:nvSpPr>
          <p:cNvPr id="8" name="Tijdelijke aanduiding voor dianummer 7"/>
          <p:cNvSpPr>
            <a:spLocks noGrp="1"/>
          </p:cNvSpPr>
          <p:nvPr>
            <p:ph type="sldNum" sz="quarter" idx="12"/>
          </p:nvPr>
        </p:nvSpPr>
        <p:spPr/>
        <p:txBody>
          <a:bodyPr/>
          <a:lstStyle/>
          <a:p>
            <a:fld id="{2D57B0AA-AC8E-4463-ADAC-E87D09B82E4F}" type="slidenum">
              <a:rPr lang="en-US" smtClean="0"/>
              <a:t>1</a:t>
            </a:fld>
            <a:endParaRPr lang="en-US"/>
          </a:p>
        </p:txBody>
      </p:sp>
    </p:spTree>
    <p:extLst>
      <p:ext uri="{BB962C8B-B14F-4D97-AF65-F5344CB8AC3E}">
        <p14:creationId xmlns:p14="http://schemas.microsoft.com/office/powerpoint/2010/main" val="2191067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animEffect transition="in" filter="fade">
                                      <p:cBhvr>
                                        <p:cTn id="13" dur="1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3" name="Applau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solidFill>
                  <a:srgbClr val="FFFFFF"/>
                </a:solidFill>
              </a:rPr>
              <a:t>Proponents</a:t>
            </a:r>
            <a:r>
              <a:rPr lang="nl-NL" dirty="0" smtClean="0">
                <a:solidFill>
                  <a:srgbClr val="FFFFFF"/>
                </a:solidFill>
              </a:rPr>
              <a:t> claim or </a:t>
            </a:r>
            <a:r>
              <a:rPr lang="nl-NL" dirty="0" err="1" smtClean="0">
                <a:solidFill>
                  <a:srgbClr val="FFFFFF"/>
                </a:solidFill>
              </a:rPr>
              <a:t>assume</a:t>
            </a:r>
            <a:endParaRPr lang="nl-NL" dirty="0">
              <a:solidFill>
                <a:srgbClr val="FFFFFF"/>
              </a:solidFill>
            </a:endParaRPr>
          </a:p>
        </p:txBody>
      </p:sp>
      <p:sp>
        <p:nvSpPr>
          <p:cNvPr id="3" name="Tijdelijke aanduiding voor inhoud 2"/>
          <p:cNvSpPr>
            <a:spLocks noGrp="1"/>
          </p:cNvSpPr>
          <p:nvPr>
            <p:ph idx="1"/>
          </p:nvPr>
        </p:nvSpPr>
        <p:spPr>
          <a:xfrm>
            <a:off x="653643" y="1752600"/>
            <a:ext cx="7862393" cy="3639670"/>
          </a:xfrm>
        </p:spPr>
        <p:txBody>
          <a:bodyPr>
            <a:normAutofit/>
          </a:bodyPr>
          <a:lstStyle/>
          <a:p>
            <a:pPr marL="0" indent="0">
              <a:buNone/>
            </a:pPr>
            <a:r>
              <a:rPr lang="nl-NL" sz="3200" dirty="0" smtClean="0">
                <a:solidFill>
                  <a:srgbClr val="FFFFFF"/>
                </a:solidFill>
              </a:rPr>
              <a:t>In </a:t>
            </a:r>
            <a:r>
              <a:rPr lang="nl-NL" sz="3200" dirty="0">
                <a:solidFill>
                  <a:srgbClr val="FFFFFF"/>
                </a:solidFill>
              </a:rPr>
              <a:t>most meta-</a:t>
            </a:r>
            <a:r>
              <a:rPr lang="nl-NL" sz="3200" dirty="0" smtClean="0">
                <a:solidFill>
                  <a:srgbClr val="FFFFFF"/>
                </a:solidFill>
              </a:rPr>
              <a:t>analyses on </a:t>
            </a:r>
            <a:r>
              <a:rPr lang="nl-NL" sz="3200" dirty="0" err="1" smtClean="0">
                <a:solidFill>
                  <a:srgbClr val="FFFFFF"/>
                </a:solidFill>
              </a:rPr>
              <a:t>experimental</a:t>
            </a:r>
            <a:r>
              <a:rPr lang="nl-NL" sz="3200" dirty="0" smtClean="0">
                <a:solidFill>
                  <a:srgbClr val="FFFFFF"/>
                </a:solidFill>
              </a:rPr>
              <a:t> </a:t>
            </a:r>
            <a:r>
              <a:rPr lang="nl-NL" sz="3200" dirty="0" err="1" smtClean="0">
                <a:solidFill>
                  <a:srgbClr val="FFFFFF"/>
                </a:solidFill>
              </a:rPr>
              <a:t>para-psychology</a:t>
            </a:r>
            <a:r>
              <a:rPr lang="nl-NL" sz="3200" dirty="0" smtClean="0">
                <a:solidFill>
                  <a:srgbClr val="FFFFFF"/>
                </a:solidFill>
              </a:rPr>
              <a:t> </a:t>
            </a:r>
            <a:r>
              <a:rPr lang="nl-NL" sz="3200" dirty="0" err="1" smtClean="0">
                <a:solidFill>
                  <a:srgbClr val="FFFFFF"/>
                </a:solidFill>
              </a:rPr>
              <a:t>like</a:t>
            </a:r>
            <a:r>
              <a:rPr lang="nl-NL" sz="3200" dirty="0" smtClean="0">
                <a:solidFill>
                  <a:srgbClr val="FFFFFF"/>
                </a:solidFill>
              </a:rPr>
              <a:t> </a:t>
            </a:r>
            <a:r>
              <a:rPr lang="nl-NL" sz="3200" dirty="0" err="1" smtClean="0">
                <a:solidFill>
                  <a:srgbClr val="FFFFFF"/>
                </a:solidFill>
              </a:rPr>
              <a:t>Psychokinesis</a:t>
            </a:r>
            <a:r>
              <a:rPr lang="nl-NL" sz="3200" dirty="0" smtClean="0">
                <a:solidFill>
                  <a:srgbClr val="FFFFFF"/>
                </a:solidFill>
              </a:rPr>
              <a:t> </a:t>
            </a:r>
            <a:r>
              <a:rPr lang="nl-NL" sz="3200" dirty="0" err="1" smtClean="0">
                <a:solidFill>
                  <a:srgbClr val="FFFFFF"/>
                </a:solidFill>
              </a:rPr>
              <a:t>and</a:t>
            </a:r>
            <a:r>
              <a:rPr lang="nl-NL" sz="3200" dirty="0" smtClean="0">
                <a:solidFill>
                  <a:srgbClr val="FFFFFF"/>
                </a:solidFill>
              </a:rPr>
              <a:t> </a:t>
            </a:r>
            <a:r>
              <a:rPr lang="nl-NL" sz="3200" dirty="0" err="1" smtClean="0">
                <a:solidFill>
                  <a:srgbClr val="FFFFFF"/>
                </a:solidFill>
              </a:rPr>
              <a:t>Presentiment</a:t>
            </a:r>
            <a:r>
              <a:rPr lang="nl-NL" sz="3200" dirty="0" smtClean="0">
                <a:solidFill>
                  <a:srgbClr val="FFFFFF"/>
                </a:solidFill>
              </a:rPr>
              <a:t>  </a:t>
            </a:r>
            <a:r>
              <a:rPr lang="nl-NL" sz="3200" dirty="0">
                <a:solidFill>
                  <a:srgbClr val="FFFFFF"/>
                </a:solidFill>
              </a:rPr>
              <a:t>the </a:t>
            </a:r>
            <a:r>
              <a:rPr lang="nl-NL" sz="3200" dirty="0" err="1">
                <a:solidFill>
                  <a:srgbClr val="FFFFFF"/>
                </a:solidFill>
              </a:rPr>
              <a:t>authors</a:t>
            </a:r>
            <a:r>
              <a:rPr lang="nl-NL" sz="3200" dirty="0">
                <a:solidFill>
                  <a:srgbClr val="FFFFFF"/>
                </a:solidFill>
              </a:rPr>
              <a:t> </a:t>
            </a:r>
            <a:r>
              <a:rPr lang="nl-NL" sz="3200" dirty="0" smtClean="0">
                <a:solidFill>
                  <a:srgbClr val="FFFFFF"/>
                </a:solidFill>
              </a:rPr>
              <a:t>claim </a:t>
            </a:r>
            <a:r>
              <a:rPr lang="nl-NL" sz="3200" dirty="0" err="1">
                <a:solidFill>
                  <a:srgbClr val="FFFFFF"/>
                </a:solidFill>
              </a:rPr>
              <a:t>that</a:t>
            </a:r>
            <a:r>
              <a:rPr lang="nl-NL" sz="3200" dirty="0">
                <a:solidFill>
                  <a:srgbClr val="FFFFFF"/>
                </a:solidFill>
              </a:rPr>
              <a:t> the more significant </a:t>
            </a:r>
            <a:r>
              <a:rPr lang="nl-NL" sz="3200" dirty="0" err="1">
                <a:solidFill>
                  <a:srgbClr val="FFFFFF"/>
                </a:solidFill>
              </a:rPr>
              <a:t>results</a:t>
            </a:r>
            <a:r>
              <a:rPr lang="nl-NL" sz="3200" dirty="0">
                <a:solidFill>
                  <a:srgbClr val="FFFFFF"/>
                </a:solidFill>
              </a:rPr>
              <a:t> are of </a:t>
            </a:r>
            <a:r>
              <a:rPr lang="nl-NL" sz="3200" dirty="0" err="1">
                <a:solidFill>
                  <a:srgbClr val="FFFFFF"/>
                </a:solidFill>
              </a:rPr>
              <a:t>better</a:t>
            </a:r>
            <a:r>
              <a:rPr lang="nl-NL" sz="3200" dirty="0">
                <a:solidFill>
                  <a:srgbClr val="FFFFFF"/>
                </a:solidFill>
              </a:rPr>
              <a:t> </a:t>
            </a:r>
            <a:r>
              <a:rPr lang="nl-NL" sz="3200" dirty="0" err="1">
                <a:solidFill>
                  <a:srgbClr val="FFFFFF"/>
                </a:solidFill>
              </a:rPr>
              <a:t>quality</a:t>
            </a:r>
            <a:r>
              <a:rPr lang="nl-NL" sz="3200" dirty="0">
                <a:solidFill>
                  <a:srgbClr val="FFFFFF"/>
                </a:solidFill>
              </a:rPr>
              <a:t> </a:t>
            </a:r>
            <a:r>
              <a:rPr lang="nl-NL" sz="3200" dirty="0" err="1">
                <a:solidFill>
                  <a:srgbClr val="FFFFFF"/>
                </a:solidFill>
              </a:rPr>
              <a:t>experiments</a:t>
            </a:r>
            <a:r>
              <a:rPr lang="nl-NL" sz="3200" dirty="0">
                <a:solidFill>
                  <a:srgbClr val="FFFFFF"/>
                </a:solidFill>
              </a:rPr>
              <a:t>.</a:t>
            </a:r>
          </a:p>
        </p:txBody>
      </p:sp>
      <p:pic>
        <p:nvPicPr>
          <p:cNvPr id="24" name="Afbeelding 23"/>
          <p:cNvPicPr>
            <a:picLocks noChangeAspect="1"/>
          </p:cNvPicPr>
          <p:nvPr/>
        </p:nvPicPr>
        <p:blipFill>
          <a:blip r:embed="rId3"/>
          <a:stretch>
            <a:fillRect/>
          </a:stretch>
        </p:blipFill>
        <p:spPr>
          <a:xfrm>
            <a:off x="2737999" y="3932224"/>
            <a:ext cx="3682435" cy="2253798"/>
          </a:xfrm>
          <a:prstGeom prst="rect">
            <a:avLst/>
          </a:prstGeom>
        </p:spPr>
      </p:pic>
    </p:spTree>
    <p:extLst>
      <p:ext uri="{BB962C8B-B14F-4D97-AF65-F5344CB8AC3E}">
        <p14:creationId xmlns:p14="http://schemas.microsoft.com/office/powerpoint/2010/main" val="8125273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755" y="381000"/>
            <a:ext cx="8721467" cy="1371600"/>
          </a:xfrm>
        </p:spPr>
        <p:txBody>
          <a:bodyPr>
            <a:normAutofit fontScale="90000"/>
          </a:bodyPr>
          <a:lstStyle/>
          <a:p>
            <a:r>
              <a:rPr lang="nl-NL" dirty="0" smtClean="0">
                <a:solidFill>
                  <a:srgbClr val="FFFFFF"/>
                </a:solidFill>
              </a:rPr>
              <a:t>SECOND SECRET: </a:t>
            </a:r>
            <a:r>
              <a:rPr lang="nl-NL" dirty="0" err="1" smtClean="0">
                <a:solidFill>
                  <a:srgbClr val="FFFFFF"/>
                </a:solidFill>
              </a:rPr>
              <a:t>False</a:t>
            </a:r>
            <a:r>
              <a:rPr lang="nl-NL" dirty="0" smtClean="0">
                <a:solidFill>
                  <a:srgbClr val="FFFFFF"/>
                </a:solidFill>
              </a:rPr>
              <a:t> </a:t>
            </a:r>
            <a:r>
              <a:rPr lang="nl-NL" dirty="0" err="1" smtClean="0">
                <a:solidFill>
                  <a:srgbClr val="FFFFFF"/>
                </a:solidFill>
              </a:rPr>
              <a:t>quality</a:t>
            </a:r>
            <a:r>
              <a:rPr lang="nl-NL" dirty="0" smtClean="0">
                <a:solidFill>
                  <a:srgbClr val="FFFFFF"/>
                </a:solidFill>
              </a:rPr>
              <a:t>-effect relations </a:t>
            </a:r>
            <a:r>
              <a:rPr lang="nl-NL" dirty="0" err="1" smtClean="0">
                <a:solidFill>
                  <a:srgbClr val="FFFFFF"/>
                </a:solidFill>
              </a:rPr>
              <a:t>reported</a:t>
            </a:r>
            <a:endParaRPr lang="nl-NL" dirty="0">
              <a:solidFill>
                <a:srgbClr val="FFFFFF"/>
              </a:solidFill>
            </a:endParaRPr>
          </a:p>
        </p:txBody>
      </p:sp>
      <p:sp>
        <p:nvSpPr>
          <p:cNvPr id="3" name="Tijdelijke aanduiding voor inhoud 2"/>
          <p:cNvSpPr>
            <a:spLocks noGrp="1"/>
          </p:cNvSpPr>
          <p:nvPr>
            <p:ph idx="1"/>
          </p:nvPr>
        </p:nvSpPr>
        <p:spPr>
          <a:xfrm>
            <a:off x="317484" y="2084294"/>
            <a:ext cx="8590738" cy="3639670"/>
          </a:xfrm>
        </p:spPr>
        <p:txBody>
          <a:bodyPr>
            <a:noAutofit/>
          </a:bodyPr>
          <a:lstStyle/>
          <a:p>
            <a:pPr marL="0" indent="0">
              <a:buNone/>
            </a:pPr>
            <a:r>
              <a:rPr lang="nl-NL" sz="2800" dirty="0">
                <a:solidFill>
                  <a:srgbClr val="FFFFFF"/>
                </a:solidFill>
              </a:rPr>
              <a:t>In most meta-analyses the </a:t>
            </a:r>
            <a:r>
              <a:rPr lang="nl-NL" sz="2800" dirty="0" err="1">
                <a:solidFill>
                  <a:srgbClr val="FFFFFF"/>
                </a:solidFill>
              </a:rPr>
              <a:t>authors</a:t>
            </a:r>
            <a:r>
              <a:rPr lang="nl-NL" sz="2800" dirty="0">
                <a:solidFill>
                  <a:srgbClr val="FFFFFF"/>
                </a:solidFill>
              </a:rPr>
              <a:t> claim </a:t>
            </a:r>
            <a:r>
              <a:rPr lang="nl-NL" sz="2800" dirty="0" err="1">
                <a:solidFill>
                  <a:srgbClr val="FFFFFF"/>
                </a:solidFill>
              </a:rPr>
              <a:t>that</a:t>
            </a:r>
            <a:r>
              <a:rPr lang="nl-NL" sz="2800" dirty="0">
                <a:solidFill>
                  <a:srgbClr val="FFFFFF"/>
                </a:solidFill>
              </a:rPr>
              <a:t> the more significant </a:t>
            </a:r>
            <a:r>
              <a:rPr lang="nl-NL" sz="2800" dirty="0" err="1">
                <a:solidFill>
                  <a:srgbClr val="FFFFFF"/>
                </a:solidFill>
              </a:rPr>
              <a:t>results</a:t>
            </a:r>
            <a:r>
              <a:rPr lang="nl-NL" sz="2800" dirty="0">
                <a:solidFill>
                  <a:srgbClr val="FFFFFF"/>
                </a:solidFill>
              </a:rPr>
              <a:t> are of </a:t>
            </a:r>
            <a:r>
              <a:rPr lang="nl-NL" sz="2800" dirty="0" err="1">
                <a:solidFill>
                  <a:srgbClr val="FFFFFF"/>
                </a:solidFill>
              </a:rPr>
              <a:t>better</a:t>
            </a:r>
            <a:r>
              <a:rPr lang="nl-NL" sz="2800" dirty="0">
                <a:solidFill>
                  <a:srgbClr val="FFFFFF"/>
                </a:solidFill>
              </a:rPr>
              <a:t> </a:t>
            </a:r>
            <a:r>
              <a:rPr lang="nl-NL" sz="2800" dirty="0" err="1">
                <a:solidFill>
                  <a:srgbClr val="FFFFFF"/>
                </a:solidFill>
              </a:rPr>
              <a:t>quality</a:t>
            </a:r>
            <a:r>
              <a:rPr lang="nl-NL" sz="2800" dirty="0">
                <a:solidFill>
                  <a:srgbClr val="FFFFFF"/>
                </a:solidFill>
              </a:rPr>
              <a:t> </a:t>
            </a:r>
            <a:r>
              <a:rPr lang="nl-NL" sz="2800" dirty="0" err="1">
                <a:solidFill>
                  <a:srgbClr val="FFFFFF"/>
                </a:solidFill>
              </a:rPr>
              <a:t>experiments</a:t>
            </a:r>
            <a:r>
              <a:rPr lang="nl-NL" sz="2800" dirty="0">
                <a:solidFill>
                  <a:srgbClr val="FFFFFF"/>
                </a:solidFill>
              </a:rPr>
              <a:t>.</a:t>
            </a:r>
          </a:p>
          <a:p>
            <a:pPr marL="0" indent="0">
              <a:buNone/>
            </a:pPr>
            <a:r>
              <a:rPr lang="nl-NL" sz="2800" dirty="0" err="1" smtClean="0">
                <a:solidFill>
                  <a:srgbClr val="FFFFFF"/>
                </a:solidFill>
              </a:rPr>
              <a:t>Actually</a:t>
            </a:r>
            <a:r>
              <a:rPr lang="nl-NL" sz="2800" dirty="0" smtClean="0">
                <a:solidFill>
                  <a:srgbClr val="FFFFFF"/>
                </a:solidFill>
              </a:rPr>
              <a:t> the non significant </a:t>
            </a:r>
            <a:r>
              <a:rPr lang="nl-NL" sz="2800" dirty="0" err="1" smtClean="0">
                <a:solidFill>
                  <a:srgbClr val="FFFFFF"/>
                </a:solidFill>
              </a:rPr>
              <a:t>publicatons</a:t>
            </a:r>
            <a:r>
              <a:rPr lang="nl-NL" sz="2800" dirty="0" smtClean="0">
                <a:solidFill>
                  <a:srgbClr val="FFFFFF"/>
                </a:solidFill>
              </a:rPr>
              <a:t> do </a:t>
            </a:r>
            <a:r>
              <a:rPr lang="nl-NL" sz="2800" dirty="0" smtClean="0">
                <a:solidFill>
                  <a:srgbClr val="FFFFFF"/>
                </a:solidFill>
              </a:rPr>
              <a:t>REPORT </a:t>
            </a:r>
            <a:r>
              <a:rPr lang="nl-NL" sz="2800" dirty="0" err="1" smtClean="0">
                <a:solidFill>
                  <a:srgbClr val="FFFFFF"/>
                </a:solidFill>
              </a:rPr>
              <a:t>less</a:t>
            </a:r>
            <a:r>
              <a:rPr lang="nl-NL" sz="2800" dirty="0" smtClean="0">
                <a:solidFill>
                  <a:srgbClr val="FFFFFF"/>
                </a:solidFill>
              </a:rPr>
              <a:t> </a:t>
            </a:r>
            <a:r>
              <a:rPr lang="nl-NL" sz="2800" dirty="0" err="1" smtClean="0">
                <a:solidFill>
                  <a:srgbClr val="FFFFFF"/>
                </a:solidFill>
              </a:rPr>
              <a:t>quality</a:t>
            </a:r>
            <a:r>
              <a:rPr lang="nl-NL" sz="2800" dirty="0" smtClean="0">
                <a:solidFill>
                  <a:srgbClr val="FFFFFF"/>
                </a:solidFill>
              </a:rPr>
              <a:t> </a:t>
            </a:r>
            <a:r>
              <a:rPr lang="nl-NL" sz="2800" dirty="0" err="1" smtClean="0">
                <a:solidFill>
                  <a:srgbClr val="FFFFFF"/>
                </a:solidFill>
              </a:rPr>
              <a:t>measures</a:t>
            </a:r>
            <a:r>
              <a:rPr lang="nl-NL" sz="2800" dirty="0" smtClean="0">
                <a:solidFill>
                  <a:srgbClr val="FFFFFF"/>
                </a:solidFill>
              </a:rPr>
              <a:t> </a:t>
            </a:r>
            <a:r>
              <a:rPr lang="nl-NL" sz="2800" dirty="0" err="1" smtClean="0">
                <a:solidFill>
                  <a:srgbClr val="FFFFFF"/>
                </a:solidFill>
              </a:rPr>
              <a:t>because</a:t>
            </a:r>
            <a:r>
              <a:rPr lang="nl-NL" sz="2800" dirty="0" smtClean="0">
                <a:solidFill>
                  <a:srgbClr val="FFFFFF"/>
                </a:solidFill>
              </a:rPr>
              <a:t> </a:t>
            </a:r>
            <a:r>
              <a:rPr lang="nl-NL" sz="2800" dirty="0" err="1" smtClean="0">
                <a:solidFill>
                  <a:srgbClr val="FFFFFF"/>
                </a:solidFill>
              </a:rPr>
              <a:t>why</a:t>
            </a:r>
            <a:r>
              <a:rPr lang="nl-NL" sz="2800" dirty="0" smtClean="0">
                <a:solidFill>
                  <a:srgbClr val="FFFFFF"/>
                </a:solidFill>
              </a:rPr>
              <a:t> </a:t>
            </a:r>
            <a:r>
              <a:rPr lang="nl-NL" sz="2800" dirty="0" err="1" smtClean="0">
                <a:solidFill>
                  <a:srgbClr val="FFFFFF"/>
                </a:solidFill>
              </a:rPr>
              <a:t>would</a:t>
            </a:r>
            <a:r>
              <a:rPr lang="nl-NL" sz="2800" dirty="0" smtClean="0">
                <a:solidFill>
                  <a:srgbClr val="FFFFFF"/>
                </a:solidFill>
              </a:rPr>
              <a:t> </a:t>
            </a:r>
            <a:r>
              <a:rPr lang="nl-NL" sz="2800" dirty="0" err="1" smtClean="0">
                <a:solidFill>
                  <a:srgbClr val="FFFFFF"/>
                </a:solidFill>
              </a:rPr>
              <a:t>one</a:t>
            </a:r>
            <a:r>
              <a:rPr lang="nl-NL" sz="2800" dirty="0" smtClean="0">
                <a:solidFill>
                  <a:srgbClr val="FFFFFF"/>
                </a:solidFill>
              </a:rPr>
              <a:t> </a:t>
            </a:r>
            <a:r>
              <a:rPr lang="nl-NL" sz="2800" dirty="0" err="1" smtClean="0">
                <a:solidFill>
                  <a:srgbClr val="FFFFFF"/>
                </a:solidFill>
              </a:rPr>
              <a:t>discuss</a:t>
            </a:r>
            <a:r>
              <a:rPr lang="nl-NL" sz="2800" dirty="0" smtClean="0">
                <a:solidFill>
                  <a:srgbClr val="FFFFFF"/>
                </a:solidFill>
              </a:rPr>
              <a:t> </a:t>
            </a:r>
            <a:r>
              <a:rPr lang="nl-NL" sz="2800" dirty="0" err="1" smtClean="0">
                <a:solidFill>
                  <a:srgbClr val="FFFFFF"/>
                </a:solidFill>
              </a:rPr>
              <a:t>alternative</a:t>
            </a:r>
            <a:r>
              <a:rPr lang="nl-NL" sz="2800" dirty="0" smtClean="0">
                <a:solidFill>
                  <a:srgbClr val="FFFFFF"/>
                </a:solidFill>
              </a:rPr>
              <a:t> </a:t>
            </a:r>
            <a:r>
              <a:rPr lang="nl-NL" sz="2800" dirty="0" err="1" smtClean="0">
                <a:solidFill>
                  <a:srgbClr val="FFFFFF"/>
                </a:solidFill>
              </a:rPr>
              <a:t>explanations</a:t>
            </a:r>
            <a:r>
              <a:rPr lang="nl-NL" sz="2800" dirty="0" smtClean="0">
                <a:solidFill>
                  <a:srgbClr val="FFFFFF"/>
                </a:solidFill>
              </a:rPr>
              <a:t> </a:t>
            </a:r>
            <a:r>
              <a:rPr lang="nl-NL" sz="2800" dirty="0" err="1" smtClean="0">
                <a:solidFill>
                  <a:srgbClr val="FFFFFF"/>
                </a:solidFill>
              </a:rPr>
              <a:t>if</a:t>
            </a:r>
            <a:r>
              <a:rPr lang="nl-NL" sz="2800" dirty="0" smtClean="0">
                <a:solidFill>
                  <a:srgbClr val="FFFFFF"/>
                </a:solidFill>
              </a:rPr>
              <a:t> </a:t>
            </a:r>
            <a:r>
              <a:rPr lang="nl-NL" sz="2800" dirty="0" err="1" smtClean="0">
                <a:solidFill>
                  <a:srgbClr val="FFFFFF"/>
                </a:solidFill>
              </a:rPr>
              <a:t>there</a:t>
            </a:r>
            <a:r>
              <a:rPr lang="nl-NL" sz="2800" dirty="0" smtClean="0">
                <a:solidFill>
                  <a:srgbClr val="FFFFFF"/>
                </a:solidFill>
              </a:rPr>
              <a:t> is </a:t>
            </a:r>
            <a:r>
              <a:rPr lang="nl-NL" sz="2800" dirty="0" err="1" smtClean="0">
                <a:solidFill>
                  <a:srgbClr val="FFFFFF"/>
                </a:solidFill>
              </a:rPr>
              <a:t>nothing</a:t>
            </a:r>
            <a:r>
              <a:rPr lang="nl-NL" sz="2800" dirty="0" smtClean="0">
                <a:solidFill>
                  <a:srgbClr val="FFFFFF"/>
                </a:solidFill>
              </a:rPr>
              <a:t> </a:t>
            </a:r>
            <a:r>
              <a:rPr lang="nl-NL" sz="2800" dirty="0" err="1" smtClean="0">
                <a:solidFill>
                  <a:srgbClr val="FFFFFF"/>
                </a:solidFill>
              </a:rPr>
              <a:t>to</a:t>
            </a:r>
            <a:r>
              <a:rPr lang="nl-NL" sz="2800" dirty="0" smtClean="0">
                <a:solidFill>
                  <a:srgbClr val="FFFFFF"/>
                </a:solidFill>
              </a:rPr>
              <a:t> </a:t>
            </a:r>
            <a:r>
              <a:rPr lang="nl-NL" sz="2800" dirty="0" err="1" smtClean="0">
                <a:solidFill>
                  <a:srgbClr val="FFFFFF"/>
                </a:solidFill>
              </a:rPr>
              <a:t>explain</a:t>
            </a:r>
            <a:r>
              <a:rPr lang="nl-NL" sz="2800" dirty="0" smtClean="0">
                <a:solidFill>
                  <a:srgbClr val="FFFFFF"/>
                </a:solidFill>
              </a:rPr>
              <a:t>.</a:t>
            </a:r>
          </a:p>
          <a:p>
            <a:pPr marL="0" indent="0">
              <a:buNone/>
            </a:pPr>
            <a:r>
              <a:rPr lang="nl-NL" sz="2800" dirty="0" smtClean="0">
                <a:solidFill>
                  <a:srgbClr val="FFFFFF"/>
                </a:solidFill>
              </a:rPr>
              <a:t>It </a:t>
            </a:r>
            <a:r>
              <a:rPr lang="nl-NL" sz="2800" dirty="0" err="1" smtClean="0">
                <a:solidFill>
                  <a:srgbClr val="FFFFFF"/>
                </a:solidFill>
              </a:rPr>
              <a:t>cannot</a:t>
            </a:r>
            <a:r>
              <a:rPr lang="nl-NL" sz="2800" dirty="0" smtClean="0">
                <a:solidFill>
                  <a:srgbClr val="FFFFFF"/>
                </a:solidFill>
              </a:rPr>
              <a:t> </a:t>
            </a:r>
            <a:r>
              <a:rPr lang="nl-NL" sz="2800" dirty="0" err="1" smtClean="0">
                <a:solidFill>
                  <a:srgbClr val="FFFFFF"/>
                </a:solidFill>
              </a:rPr>
              <a:t>be</a:t>
            </a:r>
            <a:r>
              <a:rPr lang="nl-NL" sz="2800" dirty="0" smtClean="0">
                <a:solidFill>
                  <a:srgbClr val="FFFFFF"/>
                </a:solidFill>
              </a:rPr>
              <a:t> </a:t>
            </a:r>
            <a:r>
              <a:rPr lang="nl-NL" sz="2800" dirty="0" err="1" smtClean="0">
                <a:solidFill>
                  <a:srgbClr val="FFFFFF"/>
                </a:solidFill>
              </a:rPr>
              <a:t>excluded</a:t>
            </a:r>
            <a:r>
              <a:rPr lang="nl-NL" sz="2800" dirty="0" smtClean="0">
                <a:solidFill>
                  <a:srgbClr val="FFFFFF"/>
                </a:solidFill>
              </a:rPr>
              <a:t> </a:t>
            </a:r>
            <a:r>
              <a:rPr lang="nl-NL" sz="2800" dirty="0" err="1" smtClean="0">
                <a:solidFill>
                  <a:srgbClr val="FFFFFF"/>
                </a:solidFill>
              </a:rPr>
              <a:t>that</a:t>
            </a:r>
            <a:r>
              <a:rPr lang="nl-NL" sz="2800" dirty="0" smtClean="0">
                <a:solidFill>
                  <a:srgbClr val="FFFFFF"/>
                </a:solidFill>
              </a:rPr>
              <a:t> </a:t>
            </a:r>
            <a:r>
              <a:rPr lang="nl-NL" sz="2800" dirty="0" err="1" smtClean="0">
                <a:solidFill>
                  <a:srgbClr val="FFFFFF"/>
                </a:solidFill>
              </a:rPr>
              <a:t>if</a:t>
            </a:r>
            <a:r>
              <a:rPr lang="nl-NL" sz="2800" dirty="0" smtClean="0">
                <a:solidFill>
                  <a:srgbClr val="FFFFFF"/>
                </a:solidFill>
              </a:rPr>
              <a:t> the </a:t>
            </a:r>
            <a:r>
              <a:rPr lang="nl-NL" sz="2800" dirty="0" err="1" smtClean="0">
                <a:solidFill>
                  <a:srgbClr val="FFFFFF"/>
                </a:solidFill>
              </a:rPr>
              <a:t>quality</a:t>
            </a:r>
            <a:r>
              <a:rPr lang="nl-NL" sz="2800" dirty="0" smtClean="0">
                <a:solidFill>
                  <a:srgbClr val="FFFFFF"/>
                </a:solidFill>
              </a:rPr>
              <a:t> </a:t>
            </a:r>
            <a:r>
              <a:rPr lang="nl-NL" sz="2800" dirty="0" err="1" smtClean="0">
                <a:solidFill>
                  <a:srgbClr val="FFFFFF"/>
                </a:solidFill>
              </a:rPr>
              <a:t>asessment</a:t>
            </a:r>
            <a:r>
              <a:rPr lang="nl-NL" sz="2800" dirty="0" smtClean="0">
                <a:solidFill>
                  <a:srgbClr val="FFFFFF"/>
                </a:solidFill>
              </a:rPr>
              <a:t> is more </a:t>
            </a:r>
            <a:r>
              <a:rPr lang="nl-NL" sz="2800" dirty="0" err="1" smtClean="0">
                <a:solidFill>
                  <a:srgbClr val="FFFFFF"/>
                </a:solidFill>
              </a:rPr>
              <a:t>realistic</a:t>
            </a:r>
            <a:r>
              <a:rPr lang="nl-NL" sz="2800" dirty="0" smtClean="0">
                <a:solidFill>
                  <a:srgbClr val="FFFFFF"/>
                </a:solidFill>
              </a:rPr>
              <a:t>, the best </a:t>
            </a:r>
            <a:r>
              <a:rPr lang="nl-NL" sz="2800" dirty="0" err="1" smtClean="0">
                <a:solidFill>
                  <a:srgbClr val="FFFFFF"/>
                </a:solidFill>
              </a:rPr>
              <a:t>quality</a:t>
            </a:r>
            <a:r>
              <a:rPr lang="nl-NL" sz="2800" dirty="0" smtClean="0">
                <a:solidFill>
                  <a:srgbClr val="FFFFFF"/>
                </a:solidFill>
              </a:rPr>
              <a:t> </a:t>
            </a:r>
            <a:r>
              <a:rPr lang="nl-NL" sz="2800" dirty="0" err="1" smtClean="0">
                <a:solidFill>
                  <a:srgbClr val="FFFFFF"/>
                </a:solidFill>
              </a:rPr>
              <a:t>exper</a:t>
            </a:r>
            <a:r>
              <a:rPr lang="nl-NL" sz="3200" dirty="0" err="1" smtClean="0">
                <a:solidFill>
                  <a:srgbClr val="FFFFFF"/>
                </a:solidFill>
              </a:rPr>
              <a:t>i</a:t>
            </a:r>
            <a:r>
              <a:rPr lang="nl-NL" sz="2800" dirty="0" err="1" smtClean="0">
                <a:solidFill>
                  <a:srgbClr val="FFFFFF"/>
                </a:solidFill>
              </a:rPr>
              <a:t>ments</a:t>
            </a:r>
            <a:r>
              <a:rPr lang="nl-NL" sz="2800" dirty="0" smtClean="0">
                <a:solidFill>
                  <a:srgbClr val="FFFFFF"/>
                </a:solidFill>
              </a:rPr>
              <a:t> have </a:t>
            </a:r>
            <a:r>
              <a:rPr lang="nl-NL" sz="2800" dirty="0" err="1" smtClean="0">
                <a:solidFill>
                  <a:srgbClr val="FFFFFF"/>
                </a:solidFill>
              </a:rPr>
              <a:t>less</a:t>
            </a:r>
            <a:r>
              <a:rPr lang="nl-NL" sz="2800" dirty="0" smtClean="0">
                <a:solidFill>
                  <a:srgbClr val="FFFFFF"/>
                </a:solidFill>
              </a:rPr>
              <a:t> significant </a:t>
            </a:r>
            <a:r>
              <a:rPr lang="nl-NL" sz="2800" dirty="0" err="1" smtClean="0">
                <a:solidFill>
                  <a:srgbClr val="FFFFFF"/>
                </a:solidFill>
              </a:rPr>
              <a:t>outcomes</a:t>
            </a:r>
            <a:r>
              <a:rPr lang="nl-NL" sz="2800" dirty="0" smtClean="0">
                <a:solidFill>
                  <a:srgbClr val="FFFFFF"/>
                </a:solidFill>
              </a:rPr>
              <a:t> </a:t>
            </a:r>
            <a:r>
              <a:rPr lang="nl-NL" sz="2800" dirty="0" err="1" smtClean="0">
                <a:solidFill>
                  <a:srgbClr val="FFFFFF"/>
                </a:solidFill>
              </a:rPr>
              <a:t>suggesting</a:t>
            </a:r>
            <a:r>
              <a:rPr lang="nl-NL" sz="2800" dirty="0" smtClean="0">
                <a:solidFill>
                  <a:srgbClr val="FFFFFF"/>
                </a:solidFill>
              </a:rPr>
              <a:t> </a:t>
            </a:r>
            <a:r>
              <a:rPr lang="nl-NL" sz="2800" dirty="0" err="1" smtClean="0">
                <a:solidFill>
                  <a:srgbClr val="FFFFFF"/>
                </a:solidFill>
              </a:rPr>
              <a:t>that</a:t>
            </a:r>
            <a:r>
              <a:rPr lang="nl-NL" sz="2800" dirty="0" smtClean="0">
                <a:solidFill>
                  <a:srgbClr val="FFFFFF"/>
                </a:solidFill>
              </a:rPr>
              <a:t> </a:t>
            </a:r>
            <a:r>
              <a:rPr lang="nl-NL" sz="2800" dirty="0" err="1" smtClean="0">
                <a:solidFill>
                  <a:srgbClr val="FFFFFF"/>
                </a:solidFill>
              </a:rPr>
              <a:t>with</a:t>
            </a:r>
            <a:r>
              <a:rPr lang="nl-NL" sz="2800" dirty="0" smtClean="0">
                <a:solidFill>
                  <a:srgbClr val="FFFFFF"/>
                </a:solidFill>
              </a:rPr>
              <a:t> perfect </a:t>
            </a:r>
            <a:r>
              <a:rPr lang="nl-NL" sz="2800" dirty="0" err="1" smtClean="0">
                <a:solidFill>
                  <a:srgbClr val="FFFFFF"/>
                </a:solidFill>
              </a:rPr>
              <a:t>quality</a:t>
            </a:r>
            <a:r>
              <a:rPr lang="nl-NL" sz="2800" dirty="0" smtClean="0">
                <a:solidFill>
                  <a:srgbClr val="FFFFFF"/>
                </a:solidFill>
              </a:rPr>
              <a:t> no </a:t>
            </a:r>
            <a:r>
              <a:rPr lang="nl-NL" sz="2800" dirty="0" err="1" smtClean="0">
                <a:solidFill>
                  <a:srgbClr val="FFFFFF"/>
                </a:solidFill>
              </a:rPr>
              <a:t>psi</a:t>
            </a:r>
            <a:r>
              <a:rPr lang="nl-NL" sz="2800" dirty="0" smtClean="0">
                <a:solidFill>
                  <a:srgbClr val="FFFFFF"/>
                </a:solidFill>
              </a:rPr>
              <a:t> is </a:t>
            </a:r>
            <a:r>
              <a:rPr lang="nl-NL" sz="2800" dirty="0" err="1" smtClean="0">
                <a:solidFill>
                  <a:srgbClr val="FFFFFF"/>
                </a:solidFill>
              </a:rPr>
              <a:t>to</a:t>
            </a:r>
            <a:r>
              <a:rPr lang="nl-NL" sz="2800" dirty="0" smtClean="0">
                <a:solidFill>
                  <a:srgbClr val="FFFFFF"/>
                </a:solidFill>
              </a:rPr>
              <a:t> </a:t>
            </a:r>
            <a:r>
              <a:rPr lang="nl-NL" sz="2800" dirty="0" err="1" smtClean="0">
                <a:solidFill>
                  <a:srgbClr val="FFFFFF"/>
                </a:solidFill>
              </a:rPr>
              <a:t>be</a:t>
            </a:r>
            <a:r>
              <a:rPr lang="nl-NL" sz="2800" dirty="0" smtClean="0">
                <a:solidFill>
                  <a:srgbClr val="FFFFFF"/>
                </a:solidFill>
              </a:rPr>
              <a:t> </a:t>
            </a:r>
            <a:r>
              <a:rPr lang="nl-NL" sz="2800" dirty="0" err="1" smtClean="0">
                <a:solidFill>
                  <a:srgbClr val="FFFFFF"/>
                </a:solidFill>
              </a:rPr>
              <a:t>measured</a:t>
            </a:r>
            <a:r>
              <a:rPr lang="nl-NL" sz="2800" dirty="0" smtClean="0">
                <a:solidFill>
                  <a:srgbClr val="FFFFFF"/>
                </a:solidFill>
              </a:rPr>
              <a:t>.</a:t>
            </a:r>
            <a:endParaRPr lang="nl-NL" sz="28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11</a:t>
            </a:fld>
            <a:endParaRPr lang="en-US"/>
          </a:p>
        </p:txBody>
      </p:sp>
      <p:grpSp>
        <p:nvGrpSpPr>
          <p:cNvPr id="10" name="Groeperen 9"/>
          <p:cNvGrpSpPr/>
          <p:nvPr/>
        </p:nvGrpSpPr>
        <p:grpSpPr>
          <a:xfrm>
            <a:off x="2130251" y="2084294"/>
            <a:ext cx="5026406" cy="2573710"/>
            <a:chOff x="1933194" y="2108200"/>
            <a:chExt cx="5026406" cy="2573710"/>
          </a:xfrm>
        </p:grpSpPr>
        <p:pic>
          <p:nvPicPr>
            <p:cNvPr id="5" name="Afbeelding 4"/>
            <p:cNvPicPr>
              <a:picLocks noChangeAspect="1"/>
            </p:cNvPicPr>
            <p:nvPr/>
          </p:nvPicPr>
          <p:blipFill>
            <a:blip r:embed="rId3"/>
            <a:stretch>
              <a:fillRect/>
            </a:stretch>
          </p:blipFill>
          <p:spPr>
            <a:xfrm>
              <a:off x="1933194" y="2144058"/>
              <a:ext cx="4820412" cy="2529542"/>
            </a:xfrm>
            <a:prstGeom prst="rect">
              <a:avLst/>
            </a:prstGeom>
          </p:spPr>
        </p:pic>
        <p:sp>
          <p:nvSpPr>
            <p:cNvPr id="6" name="Tekstvak 5"/>
            <p:cNvSpPr txBox="1"/>
            <p:nvPr/>
          </p:nvSpPr>
          <p:spPr>
            <a:xfrm>
              <a:off x="5207000" y="4158690"/>
              <a:ext cx="1752600" cy="523220"/>
            </a:xfrm>
            <a:prstGeom prst="rect">
              <a:avLst/>
            </a:prstGeom>
            <a:noFill/>
          </p:spPr>
          <p:txBody>
            <a:bodyPr wrap="square" rtlCol="0">
              <a:spAutoFit/>
            </a:bodyPr>
            <a:lstStyle/>
            <a:p>
              <a:r>
                <a:rPr lang="nl-NL" sz="2800" b="1" dirty="0" smtClean="0"/>
                <a:t>effect</a:t>
              </a:r>
              <a:endParaRPr lang="nl-NL" sz="2800" b="1" dirty="0"/>
            </a:p>
          </p:txBody>
        </p:sp>
        <p:sp>
          <p:nvSpPr>
            <p:cNvPr id="7" name="Tekstvak 6"/>
            <p:cNvSpPr txBox="1"/>
            <p:nvPr/>
          </p:nvSpPr>
          <p:spPr>
            <a:xfrm>
              <a:off x="2032000" y="2108200"/>
              <a:ext cx="1228221" cy="523220"/>
            </a:xfrm>
            <a:prstGeom prst="rect">
              <a:avLst/>
            </a:prstGeom>
            <a:noFill/>
          </p:spPr>
          <p:txBody>
            <a:bodyPr wrap="none" rtlCol="0">
              <a:spAutoFit/>
            </a:bodyPr>
            <a:lstStyle/>
            <a:p>
              <a:r>
                <a:rPr lang="nl-NL" sz="2800" b="1" dirty="0" err="1" smtClean="0"/>
                <a:t>quality</a:t>
              </a:r>
              <a:endParaRPr lang="nl-NL" sz="2800" b="1" dirty="0"/>
            </a:p>
          </p:txBody>
        </p:sp>
        <p:sp>
          <p:nvSpPr>
            <p:cNvPr id="8" name="Tekstvak 7"/>
            <p:cNvSpPr txBox="1"/>
            <p:nvPr/>
          </p:nvSpPr>
          <p:spPr>
            <a:xfrm>
              <a:off x="5435600" y="3615764"/>
              <a:ext cx="1107996" cy="461665"/>
            </a:xfrm>
            <a:prstGeom prst="rect">
              <a:avLst/>
            </a:prstGeom>
            <a:noFill/>
          </p:spPr>
          <p:txBody>
            <a:bodyPr wrap="none" rtlCol="0">
              <a:spAutoFit/>
            </a:bodyPr>
            <a:lstStyle/>
            <a:p>
              <a:r>
                <a:rPr lang="nl-NL" sz="2400" b="1" dirty="0" smtClean="0">
                  <a:solidFill>
                    <a:srgbClr val="FF0000"/>
                  </a:solidFill>
                </a:rPr>
                <a:t>True</a:t>
              </a:r>
              <a:r>
                <a:rPr lang="nl-NL" dirty="0" smtClean="0"/>
                <a:t>  	</a:t>
              </a:r>
              <a:endParaRPr lang="nl-NL" dirty="0"/>
            </a:p>
          </p:txBody>
        </p:sp>
        <p:sp>
          <p:nvSpPr>
            <p:cNvPr id="9" name="Tekstvak 8"/>
            <p:cNvSpPr txBox="1"/>
            <p:nvPr/>
          </p:nvSpPr>
          <p:spPr>
            <a:xfrm>
              <a:off x="5029200" y="2428220"/>
              <a:ext cx="1397438" cy="461665"/>
            </a:xfrm>
            <a:prstGeom prst="rect">
              <a:avLst/>
            </a:prstGeom>
            <a:noFill/>
          </p:spPr>
          <p:txBody>
            <a:bodyPr wrap="none" rtlCol="0">
              <a:spAutoFit/>
            </a:bodyPr>
            <a:lstStyle/>
            <a:p>
              <a:r>
                <a:rPr lang="nl-NL" sz="2400" b="1" dirty="0" err="1" smtClean="0"/>
                <a:t>Reported</a:t>
              </a:r>
              <a:endParaRPr lang="nl-NL" sz="2400" b="1" dirty="0"/>
            </a:p>
          </p:txBody>
        </p:sp>
      </p:grpSp>
    </p:spTree>
    <p:extLst>
      <p:ext uri="{BB962C8B-B14F-4D97-AF65-F5344CB8AC3E}">
        <p14:creationId xmlns:p14="http://schemas.microsoft.com/office/powerpoint/2010/main" val="4223488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97979"/>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97979"/>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797979"/>
                                      </p:to>
                                    </p:animClr>
                                  </p:sub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solidFill>
                  <a:srgbClr val="FFFFFF"/>
                </a:solidFill>
              </a:rPr>
              <a:t>Proponents</a:t>
            </a:r>
            <a:r>
              <a:rPr lang="nl-NL" dirty="0" smtClean="0">
                <a:solidFill>
                  <a:srgbClr val="FFFFFF"/>
                </a:solidFill>
              </a:rPr>
              <a:t> claim or </a:t>
            </a:r>
            <a:r>
              <a:rPr lang="nl-NL" dirty="0" err="1" smtClean="0">
                <a:solidFill>
                  <a:srgbClr val="FFFFFF"/>
                </a:solidFill>
              </a:rPr>
              <a:t>assume</a:t>
            </a:r>
            <a:endParaRPr lang="nl-NL" dirty="0">
              <a:solidFill>
                <a:srgbClr val="FFFFFF"/>
              </a:solidFill>
            </a:endParaRPr>
          </a:p>
        </p:txBody>
      </p:sp>
      <p:sp>
        <p:nvSpPr>
          <p:cNvPr id="3" name="Tijdelijke aanduiding voor inhoud 2"/>
          <p:cNvSpPr>
            <a:spLocks noGrp="1"/>
          </p:cNvSpPr>
          <p:nvPr>
            <p:ph idx="1"/>
          </p:nvPr>
        </p:nvSpPr>
        <p:spPr>
          <a:xfrm>
            <a:off x="653643" y="2084294"/>
            <a:ext cx="7862393" cy="3639670"/>
          </a:xfrm>
        </p:spPr>
        <p:txBody>
          <a:bodyPr>
            <a:normAutofit/>
          </a:bodyPr>
          <a:lstStyle/>
          <a:p>
            <a:endParaRPr lang="nl-NL" sz="3200" dirty="0" smtClean="0">
              <a:solidFill>
                <a:srgbClr val="FFFFFF"/>
              </a:solidFill>
            </a:endParaRPr>
          </a:p>
          <a:p>
            <a:r>
              <a:rPr lang="nl-NL" sz="3200" dirty="0" err="1" smtClean="0">
                <a:solidFill>
                  <a:srgbClr val="FFFFFF"/>
                </a:solidFill>
              </a:rPr>
              <a:t>Psi</a:t>
            </a:r>
            <a:r>
              <a:rPr lang="nl-NL" sz="3200" dirty="0" smtClean="0">
                <a:solidFill>
                  <a:srgbClr val="FFFFFF"/>
                </a:solidFill>
              </a:rPr>
              <a:t> </a:t>
            </a:r>
            <a:r>
              <a:rPr lang="nl-NL" sz="3200" dirty="0" err="1" smtClean="0">
                <a:solidFill>
                  <a:srgbClr val="FFFFFF"/>
                </a:solidFill>
              </a:rPr>
              <a:t>effects</a:t>
            </a:r>
            <a:r>
              <a:rPr lang="nl-NL" sz="3200" dirty="0" smtClean="0">
                <a:solidFill>
                  <a:srgbClr val="FFFFFF"/>
                </a:solidFill>
              </a:rPr>
              <a:t> </a:t>
            </a:r>
            <a:r>
              <a:rPr lang="nl-NL" sz="3200" dirty="0" err="1" smtClean="0">
                <a:solidFill>
                  <a:srgbClr val="FFFFFF"/>
                </a:solidFill>
              </a:rPr>
              <a:t>can</a:t>
            </a:r>
            <a:r>
              <a:rPr lang="nl-NL" sz="3200" dirty="0" smtClean="0">
                <a:solidFill>
                  <a:srgbClr val="FFFFFF"/>
                </a:solidFill>
              </a:rPr>
              <a:t> </a:t>
            </a:r>
            <a:r>
              <a:rPr lang="nl-NL" sz="3200" dirty="0" err="1" smtClean="0">
                <a:solidFill>
                  <a:srgbClr val="FFFFFF"/>
                </a:solidFill>
              </a:rPr>
              <a:t>be</a:t>
            </a:r>
            <a:r>
              <a:rPr lang="nl-NL" sz="3200" dirty="0" smtClean="0">
                <a:solidFill>
                  <a:srgbClr val="FFFFFF"/>
                </a:solidFill>
              </a:rPr>
              <a:t> </a:t>
            </a:r>
            <a:r>
              <a:rPr lang="nl-NL" sz="3200" dirty="0" err="1" smtClean="0">
                <a:solidFill>
                  <a:srgbClr val="FFFFFF"/>
                </a:solidFill>
              </a:rPr>
              <a:t>modeled</a:t>
            </a:r>
            <a:r>
              <a:rPr lang="nl-NL" sz="3200" dirty="0" smtClean="0">
                <a:solidFill>
                  <a:srgbClr val="FFFFFF"/>
                </a:solidFill>
              </a:rPr>
              <a:t> </a:t>
            </a:r>
            <a:r>
              <a:rPr lang="nl-NL" sz="3200" dirty="0" err="1" smtClean="0">
                <a:solidFill>
                  <a:srgbClr val="FFFFFF"/>
                </a:solidFill>
              </a:rPr>
              <a:t>by</a:t>
            </a:r>
            <a:r>
              <a:rPr lang="nl-NL" sz="3200" dirty="0" smtClean="0">
                <a:solidFill>
                  <a:srgbClr val="FFFFFF"/>
                </a:solidFill>
              </a:rPr>
              <a:t> </a:t>
            </a:r>
            <a:r>
              <a:rPr lang="nl-NL" sz="3200" dirty="0" err="1" smtClean="0">
                <a:solidFill>
                  <a:srgbClr val="FFFFFF"/>
                </a:solidFill>
              </a:rPr>
              <a:t>some</a:t>
            </a:r>
            <a:r>
              <a:rPr lang="nl-NL" sz="3200" dirty="0" smtClean="0">
                <a:solidFill>
                  <a:srgbClr val="FFFFFF"/>
                </a:solidFill>
              </a:rPr>
              <a:t> ‘</a:t>
            </a:r>
            <a:r>
              <a:rPr lang="nl-NL" sz="3200" dirty="0" err="1" smtClean="0">
                <a:solidFill>
                  <a:srgbClr val="FFFFFF"/>
                </a:solidFill>
              </a:rPr>
              <a:t>signal</a:t>
            </a:r>
            <a:r>
              <a:rPr lang="nl-NL" sz="3200" dirty="0" smtClean="0">
                <a:solidFill>
                  <a:srgbClr val="FFFFFF"/>
                </a:solidFill>
              </a:rPr>
              <a:t>’-transfer. </a:t>
            </a:r>
            <a:r>
              <a:rPr lang="nl-NL" sz="3200" dirty="0" err="1" smtClean="0">
                <a:solidFill>
                  <a:srgbClr val="FFFFFF"/>
                </a:solidFill>
              </a:rPr>
              <a:t>By</a:t>
            </a:r>
            <a:r>
              <a:rPr lang="nl-NL" sz="3200" dirty="0" smtClean="0">
                <a:solidFill>
                  <a:srgbClr val="FFFFFF"/>
                </a:solidFill>
              </a:rPr>
              <a:t> the </a:t>
            </a:r>
            <a:r>
              <a:rPr lang="nl-NL" sz="3200" dirty="0" err="1" smtClean="0">
                <a:solidFill>
                  <a:srgbClr val="FFFFFF"/>
                </a:solidFill>
              </a:rPr>
              <a:t>spiritually</a:t>
            </a:r>
            <a:r>
              <a:rPr lang="nl-NL" sz="3200" dirty="0" smtClean="0">
                <a:solidFill>
                  <a:srgbClr val="FFFFFF"/>
                </a:solidFill>
              </a:rPr>
              <a:t> </a:t>
            </a:r>
            <a:r>
              <a:rPr lang="nl-NL" sz="3200" dirty="0" err="1" smtClean="0">
                <a:solidFill>
                  <a:srgbClr val="FFFFFF"/>
                </a:solidFill>
              </a:rPr>
              <a:t>inclined</a:t>
            </a:r>
            <a:r>
              <a:rPr lang="nl-NL" sz="3200" dirty="0" smtClean="0">
                <a:solidFill>
                  <a:srgbClr val="FFFFFF"/>
                </a:solidFill>
              </a:rPr>
              <a:t> </a:t>
            </a:r>
            <a:r>
              <a:rPr lang="nl-NL" sz="3200" dirty="0" err="1" smtClean="0">
                <a:solidFill>
                  <a:srgbClr val="FFFFFF"/>
                </a:solidFill>
              </a:rPr>
              <a:t>parapsychologist</a:t>
            </a:r>
            <a:r>
              <a:rPr lang="nl-NL" sz="3200" dirty="0" smtClean="0">
                <a:solidFill>
                  <a:srgbClr val="FFFFFF"/>
                </a:solidFill>
              </a:rPr>
              <a:t> these ‘</a:t>
            </a:r>
            <a:r>
              <a:rPr lang="nl-NL" sz="3200" dirty="0" err="1" smtClean="0">
                <a:solidFill>
                  <a:srgbClr val="FFFFFF"/>
                </a:solidFill>
              </a:rPr>
              <a:t>signals</a:t>
            </a:r>
            <a:r>
              <a:rPr lang="nl-NL" sz="3200" dirty="0" smtClean="0">
                <a:solidFill>
                  <a:srgbClr val="FFFFFF"/>
                </a:solidFill>
              </a:rPr>
              <a:t>’ are </a:t>
            </a:r>
            <a:r>
              <a:rPr lang="nl-NL" sz="3200" dirty="0" err="1" smtClean="0">
                <a:solidFill>
                  <a:srgbClr val="FFFFFF"/>
                </a:solidFill>
              </a:rPr>
              <a:t>labeled</a:t>
            </a:r>
            <a:r>
              <a:rPr lang="nl-NL" sz="3200" dirty="0" smtClean="0">
                <a:solidFill>
                  <a:srgbClr val="FFFFFF"/>
                </a:solidFill>
              </a:rPr>
              <a:t> ‘non-</a:t>
            </a:r>
            <a:r>
              <a:rPr lang="nl-NL" sz="3200" dirty="0" err="1" smtClean="0">
                <a:solidFill>
                  <a:srgbClr val="FFFFFF"/>
                </a:solidFill>
              </a:rPr>
              <a:t>local</a:t>
            </a:r>
            <a:r>
              <a:rPr lang="nl-NL" sz="3200" dirty="0" smtClean="0">
                <a:solidFill>
                  <a:srgbClr val="FFFFFF"/>
                </a:solidFill>
              </a:rPr>
              <a:t>’. (</a:t>
            </a:r>
            <a:r>
              <a:rPr lang="nl-NL" sz="3200" dirty="0" err="1" smtClean="0">
                <a:solidFill>
                  <a:srgbClr val="FFFFFF"/>
                </a:solidFill>
              </a:rPr>
              <a:t>Falsely</a:t>
            </a:r>
            <a:r>
              <a:rPr lang="nl-NL" sz="3200" dirty="0" smtClean="0">
                <a:solidFill>
                  <a:srgbClr val="FFFFFF"/>
                </a:solidFill>
              </a:rPr>
              <a:t> </a:t>
            </a:r>
            <a:r>
              <a:rPr lang="nl-NL" sz="3200" dirty="0" err="1" smtClean="0">
                <a:solidFill>
                  <a:srgbClr val="FFFFFF"/>
                </a:solidFill>
              </a:rPr>
              <a:t>borrowing</a:t>
            </a:r>
            <a:r>
              <a:rPr lang="nl-NL" sz="3200" dirty="0" smtClean="0">
                <a:solidFill>
                  <a:srgbClr val="FFFFFF"/>
                </a:solidFill>
              </a:rPr>
              <a:t> a term </a:t>
            </a:r>
            <a:r>
              <a:rPr lang="nl-NL" sz="3200" dirty="0" err="1" smtClean="0">
                <a:solidFill>
                  <a:srgbClr val="FFFFFF"/>
                </a:solidFill>
              </a:rPr>
              <a:t>from</a:t>
            </a:r>
            <a:r>
              <a:rPr lang="nl-NL" sz="3200" dirty="0" smtClean="0">
                <a:solidFill>
                  <a:srgbClr val="FFFFFF"/>
                </a:solidFill>
              </a:rPr>
              <a:t> Quantum </a:t>
            </a:r>
            <a:r>
              <a:rPr lang="nl-NL" sz="3200" dirty="0" err="1" smtClean="0">
                <a:solidFill>
                  <a:srgbClr val="FFFFFF"/>
                </a:solidFill>
              </a:rPr>
              <a:t>Physics</a:t>
            </a:r>
            <a:r>
              <a:rPr lang="nl-NL" sz="3200" dirty="0" smtClean="0">
                <a:solidFill>
                  <a:srgbClr val="FFFFFF"/>
                </a:solidFill>
              </a:rPr>
              <a:t>)</a:t>
            </a:r>
            <a:endParaRPr lang="nl-NL" sz="32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12</a:t>
            </a:fld>
            <a:endParaRPr lang="en-US"/>
          </a:p>
        </p:txBody>
      </p:sp>
      <p:pic>
        <p:nvPicPr>
          <p:cNvPr id="6" name="Afbeelding 5"/>
          <p:cNvPicPr>
            <a:picLocks noChangeAspect="1"/>
          </p:cNvPicPr>
          <p:nvPr/>
        </p:nvPicPr>
        <p:blipFill>
          <a:blip r:embed="rId3"/>
          <a:stretch>
            <a:fillRect/>
          </a:stretch>
        </p:blipFill>
        <p:spPr>
          <a:xfrm>
            <a:off x="4572000" y="5095314"/>
            <a:ext cx="3454400" cy="1257300"/>
          </a:xfrm>
          <a:prstGeom prst="rect">
            <a:avLst/>
          </a:prstGeom>
        </p:spPr>
      </p:pic>
    </p:spTree>
    <p:extLst>
      <p:ext uri="{BB962C8B-B14F-4D97-AF65-F5344CB8AC3E}">
        <p14:creationId xmlns:p14="http://schemas.microsoft.com/office/powerpoint/2010/main" val="34944325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solidFill>
                  <a:srgbClr val="FFFFFF"/>
                </a:solidFill>
              </a:rPr>
              <a:t>Why</a:t>
            </a:r>
            <a:r>
              <a:rPr lang="nl-NL" dirty="0" smtClean="0">
                <a:solidFill>
                  <a:srgbClr val="FFFFFF"/>
                </a:solidFill>
              </a:rPr>
              <a:t> </a:t>
            </a:r>
            <a:r>
              <a:rPr lang="nl-NL" dirty="0" err="1" smtClean="0">
                <a:solidFill>
                  <a:srgbClr val="FFFFFF"/>
                </a:solidFill>
              </a:rPr>
              <a:t>this</a:t>
            </a:r>
            <a:r>
              <a:rPr lang="nl-NL" dirty="0" smtClean="0">
                <a:solidFill>
                  <a:srgbClr val="FFFFFF"/>
                </a:solidFill>
              </a:rPr>
              <a:t> </a:t>
            </a:r>
            <a:r>
              <a:rPr lang="nl-NL" dirty="0" err="1" smtClean="0">
                <a:solidFill>
                  <a:srgbClr val="FFFFFF"/>
                </a:solidFill>
              </a:rPr>
              <a:t>global</a:t>
            </a:r>
            <a:r>
              <a:rPr lang="nl-NL" dirty="0" smtClean="0">
                <a:solidFill>
                  <a:srgbClr val="FFFFFF"/>
                </a:solidFill>
              </a:rPr>
              <a:t> model is crazy</a:t>
            </a:r>
            <a:endParaRPr lang="nl-NL" dirty="0">
              <a:solidFill>
                <a:srgbClr val="FFFFFF"/>
              </a:solidFill>
            </a:endParaRPr>
          </a:p>
        </p:txBody>
      </p:sp>
      <p:sp>
        <p:nvSpPr>
          <p:cNvPr id="3" name="Tijdelijke aanduiding voor inhoud 2"/>
          <p:cNvSpPr>
            <a:spLocks noGrp="1"/>
          </p:cNvSpPr>
          <p:nvPr>
            <p:ph idx="1"/>
          </p:nvPr>
        </p:nvSpPr>
        <p:spPr>
          <a:xfrm>
            <a:off x="317484" y="2693894"/>
            <a:ext cx="8478684" cy="3639670"/>
          </a:xfrm>
        </p:spPr>
        <p:txBody>
          <a:bodyPr>
            <a:noAutofit/>
          </a:bodyPr>
          <a:lstStyle/>
          <a:p>
            <a:r>
              <a:rPr lang="nl-NL" sz="2800" dirty="0" err="1" smtClean="0">
                <a:solidFill>
                  <a:srgbClr val="FFFFFF"/>
                </a:solidFill>
              </a:rPr>
              <a:t>Psi</a:t>
            </a:r>
            <a:r>
              <a:rPr lang="nl-NL" sz="2800" dirty="0" smtClean="0">
                <a:solidFill>
                  <a:srgbClr val="FFFFFF"/>
                </a:solidFill>
              </a:rPr>
              <a:t> is a </a:t>
            </a:r>
            <a:r>
              <a:rPr lang="nl-NL" sz="2800" dirty="0" err="1" smtClean="0">
                <a:solidFill>
                  <a:srgbClr val="FFFFFF"/>
                </a:solidFill>
              </a:rPr>
              <a:t>signal</a:t>
            </a:r>
            <a:r>
              <a:rPr lang="nl-NL" sz="2800" dirty="0" smtClean="0">
                <a:solidFill>
                  <a:srgbClr val="FFFFFF"/>
                </a:solidFill>
              </a:rPr>
              <a:t> (or information transfer) </a:t>
            </a:r>
            <a:r>
              <a:rPr lang="nl-NL" sz="2800" dirty="0" err="1" smtClean="0">
                <a:solidFill>
                  <a:srgbClr val="FFFFFF"/>
                </a:solidFill>
              </a:rPr>
              <a:t>that</a:t>
            </a:r>
            <a:r>
              <a:rPr lang="nl-NL" sz="2800" dirty="0" smtClean="0">
                <a:solidFill>
                  <a:srgbClr val="FFFFFF"/>
                </a:solidFill>
              </a:rPr>
              <a:t> </a:t>
            </a:r>
            <a:r>
              <a:rPr lang="nl-NL" sz="2800" dirty="0" err="1" smtClean="0">
                <a:solidFill>
                  <a:srgbClr val="FFFFFF"/>
                </a:solidFill>
              </a:rPr>
              <a:t>results</a:t>
            </a:r>
            <a:r>
              <a:rPr lang="nl-NL" sz="2800" dirty="0" smtClean="0">
                <a:solidFill>
                  <a:srgbClr val="FFFFFF"/>
                </a:solidFill>
              </a:rPr>
              <a:t> in </a:t>
            </a:r>
            <a:r>
              <a:rPr lang="nl-NL" sz="2800" dirty="0" err="1" smtClean="0">
                <a:solidFill>
                  <a:srgbClr val="FFFFFF"/>
                </a:solidFill>
              </a:rPr>
              <a:t>unexplainable</a:t>
            </a:r>
            <a:r>
              <a:rPr lang="nl-NL" sz="2800" dirty="0" smtClean="0">
                <a:solidFill>
                  <a:srgbClr val="FFFFFF"/>
                </a:solidFill>
              </a:rPr>
              <a:t> </a:t>
            </a:r>
            <a:r>
              <a:rPr lang="nl-NL" sz="2800" dirty="0" err="1" smtClean="0">
                <a:solidFill>
                  <a:srgbClr val="FFFFFF"/>
                </a:solidFill>
              </a:rPr>
              <a:t>correlations</a:t>
            </a:r>
            <a:r>
              <a:rPr lang="nl-NL" sz="2800" dirty="0" smtClean="0">
                <a:solidFill>
                  <a:srgbClr val="FFFFFF"/>
                </a:solidFill>
              </a:rPr>
              <a:t>. The </a:t>
            </a:r>
            <a:r>
              <a:rPr lang="nl-NL" sz="2800" dirty="0" err="1" smtClean="0">
                <a:solidFill>
                  <a:srgbClr val="FFFFFF"/>
                </a:solidFill>
              </a:rPr>
              <a:t>signal</a:t>
            </a:r>
            <a:r>
              <a:rPr lang="nl-NL" sz="2800" dirty="0" smtClean="0">
                <a:solidFill>
                  <a:srgbClr val="FFFFFF"/>
                </a:solidFill>
              </a:rPr>
              <a:t> is </a:t>
            </a:r>
            <a:r>
              <a:rPr lang="nl-NL" sz="2800" dirty="0" err="1" smtClean="0">
                <a:solidFill>
                  <a:srgbClr val="FFFFFF"/>
                </a:solidFill>
              </a:rPr>
              <a:t>obtained</a:t>
            </a:r>
            <a:r>
              <a:rPr lang="nl-NL" sz="2800" dirty="0" smtClean="0">
                <a:solidFill>
                  <a:srgbClr val="FFFFFF"/>
                </a:solidFill>
              </a:rPr>
              <a:t> </a:t>
            </a:r>
            <a:r>
              <a:rPr lang="nl-NL" sz="2800" dirty="0" err="1" smtClean="0">
                <a:solidFill>
                  <a:srgbClr val="FFFFFF"/>
                </a:solidFill>
              </a:rPr>
              <a:t>by</a:t>
            </a:r>
            <a:r>
              <a:rPr lang="nl-NL" sz="2800" dirty="0" smtClean="0">
                <a:solidFill>
                  <a:srgbClr val="FFFFFF"/>
                </a:solidFill>
              </a:rPr>
              <a:t> the participant (</a:t>
            </a:r>
            <a:r>
              <a:rPr lang="nl-NL" sz="2800" dirty="0" err="1" smtClean="0">
                <a:solidFill>
                  <a:srgbClr val="FFFFFF"/>
                </a:solidFill>
              </a:rPr>
              <a:t>also</a:t>
            </a:r>
            <a:r>
              <a:rPr lang="nl-NL" sz="2800" dirty="0" smtClean="0">
                <a:solidFill>
                  <a:srgbClr val="FFFFFF"/>
                </a:solidFill>
              </a:rPr>
              <a:t> </a:t>
            </a:r>
            <a:r>
              <a:rPr lang="nl-NL" sz="2800" dirty="0" err="1" smtClean="0">
                <a:solidFill>
                  <a:srgbClr val="FFFFFF"/>
                </a:solidFill>
              </a:rPr>
              <a:t>called</a:t>
            </a:r>
            <a:r>
              <a:rPr lang="nl-NL" sz="2800" dirty="0" smtClean="0">
                <a:solidFill>
                  <a:srgbClr val="FFFFFF"/>
                </a:solidFill>
              </a:rPr>
              <a:t> ‘receiver’) </a:t>
            </a:r>
            <a:r>
              <a:rPr lang="nl-NL" sz="2800" dirty="0" err="1" smtClean="0">
                <a:solidFill>
                  <a:srgbClr val="FFFFFF"/>
                </a:solidFill>
              </a:rPr>
              <a:t>by</a:t>
            </a:r>
            <a:r>
              <a:rPr lang="nl-NL" sz="2800" dirty="0" smtClean="0">
                <a:solidFill>
                  <a:srgbClr val="FFFFFF"/>
                </a:solidFill>
              </a:rPr>
              <a:t> filtering </a:t>
            </a:r>
            <a:r>
              <a:rPr lang="nl-NL" sz="2800" dirty="0" err="1" smtClean="0">
                <a:solidFill>
                  <a:srgbClr val="FFFFFF"/>
                </a:solidFill>
              </a:rPr>
              <a:t>that</a:t>
            </a:r>
            <a:r>
              <a:rPr lang="nl-NL" sz="2800" dirty="0" smtClean="0">
                <a:solidFill>
                  <a:srgbClr val="FFFFFF"/>
                </a:solidFill>
              </a:rPr>
              <a:t> </a:t>
            </a:r>
            <a:r>
              <a:rPr lang="nl-NL" sz="2800" dirty="0" err="1" smtClean="0">
                <a:solidFill>
                  <a:srgbClr val="FFFFFF"/>
                </a:solidFill>
              </a:rPr>
              <a:t>what</a:t>
            </a:r>
            <a:r>
              <a:rPr lang="nl-NL" sz="2800" dirty="0" smtClean="0">
                <a:solidFill>
                  <a:srgbClr val="FFFFFF"/>
                </a:solidFill>
              </a:rPr>
              <a:t> is relevant </a:t>
            </a:r>
            <a:r>
              <a:rPr lang="nl-NL" sz="2800" dirty="0" err="1" smtClean="0">
                <a:solidFill>
                  <a:srgbClr val="FFFFFF"/>
                </a:solidFill>
              </a:rPr>
              <a:t>for</a:t>
            </a:r>
            <a:r>
              <a:rPr lang="nl-NL" sz="2800" dirty="0" smtClean="0">
                <a:solidFill>
                  <a:srgbClr val="FFFFFF"/>
                </a:solidFill>
              </a:rPr>
              <a:t> her.</a:t>
            </a:r>
          </a:p>
          <a:p>
            <a:r>
              <a:rPr lang="nl-NL" sz="2800" dirty="0" smtClean="0">
                <a:solidFill>
                  <a:srgbClr val="FFFFFF"/>
                </a:solidFill>
              </a:rPr>
              <a:t>BUT WHAT is </a:t>
            </a:r>
            <a:r>
              <a:rPr lang="nl-NL" sz="2800" dirty="0" err="1" smtClean="0">
                <a:solidFill>
                  <a:srgbClr val="FFFFFF"/>
                </a:solidFill>
              </a:rPr>
              <a:t>being</a:t>
            </a:r>
            <a:r>
              <a:rPr lang="nl-NL" sz="2800" dirty="0" smtClean="0">
                <a:solidFill>
                  <a:srgbClr val="FFFFFF"/>
                </a:solidFill>
              </a:rPr>
              <a:t> </a:t>
            </a:r>
            <a:r>
              <a:rPr lang="nl-NL" sz="2800" dirty="0" err="1" smtClean="0">
                <a:solidFill>
                  <a:srgbClr val="FFFFFF"/>
                </a:solidFill>
              </a:rPr>
              <a:t>filtered</a:t>
            </a:r>
            <a:r>
              <a:rPr lang="nl-NL" sz="2800" dirty="0" smtClean="0">
                <a:solidFill>
                  <a:srgbClr val="FFFFFF"/>
                </a:solidFill>
              </a:rPr>
              <a:t>?</a:t>
            </a:r>
          </a:p>
          <a:p>
            <a:r>
              <a:rPr lang="nl-NL" sz="2800" dirty="0" err="1" smtClean="0">
                <a:solidFill>
                  <a:srgbClr val="FFFFFF"/>
                </a:solidFill>
              </a:rPr>
              <a:t>Nearby</a:t>
            </a:r>
            <a:r>
              <a:rPr lang="nl-NL" sz="2800" dirty="0" smtClean="0">
                <a:solidFill>
                  <a:srgbClr val="FFFFFF"/>
                </a:solidFill>
              </a:rPr>
              <a:t> </a:t>
            </a:r>
            <a:r>
              <a:rPr lang="nl-NL" sz="2800" dirty="0" err="1" smtClean="0">
                <a:solidFill>
                  <a:srgbClr val="FFFFFF"/>
                </a:solidFill>
              </a:rPr>
              <a:t>and</a:t>
            </a:r>
            <a:r>
              <a:rPr lang="nl-NL" sz="2800" dirty="0" smtClean="0">
                <a:solidFill>
                  <a:srgbClr val="FFFFFF"/>
                </a:solidFill>
              </a:rPr>
              <a:t> </a:t>
            </a:r>
            <a:r>
              <a:rPr lang="nl-NL" sz="2800" dirty="0" err="1" smtClean="0">
                <a:solidFill>
                  <a:srgbClr val="FFFFFF"/>
                </a:solidFill>
              </a:rPr>
              <a:t>faraway</a:t>
            </a:r>
            <a:r>
              <a:rPr lang="nl-NL" sz="2800" dirty="0" smtClean="0">
                <a:solidFill>
                  <a:srgbClr val="FFFFFF"/>
                </a:solidFill>
              </a:rPr>
              <a:t>, </a:t>
            </a:r>
            <a:r>
              <a:rPr lang="nl-NL" sz="2800" dirty="0">
                <a:solidFill>
                  <a:srgbClr val="FFFFFF"/>
                </a:solidFill>
              </a:rPr>
              <a:t>Past &amp; present </a:t>
            </a:r>
            <a:r>
              <a:rPr lang="nl-NL" sz="2800" dirty="0" smtClean="0">
                <a:solidFill>
                  <a:srgbClr val="FFFFFF"/>
                </a:solidFill>
              </a:rPr>
              <a:t>&amp; </a:t>
            </a:r>
            <a:r>
              <a:rPr lang="nl-NL" sz="2800" dirty="0" err="1" smtClean="0">
                <a:solidFill>
                  <a:srgbClr val="FFFFFF"/>
                </a:solidFill>
              </a:rPr>
              <a:t>future</a:t>
            </a:r>
            <a:r>
              <a:rPr lang="nl-NL" sz="2800" dirty="0">
                <a:solidFill>
                  <a:srgbClr val="FFFFFF"/>
                </a:solidFill>
              </a:rPr>
              <a:t>. </a:t>
            </a:r>
            <a:r>
              <a:rPr lang="nl-NL" sz="2800" dirty="0" smtClean="0">
                <a:solidFill>
                  <a:srgbClr val="FFFFFF"/>
                </a:solidFill>
              </a:rPr>
              <a:t>!!!!!!!! ALL info in the </a:t>
            </a:r>
            <a:r>
              <a:rPr lang="nl-NL" sz="2800" dirty="0" err="1" smtClean="0">
                <a:solidFill>
                  <a:srgbClr val="FFFFFF"/>
                </a:solidFill>
              </a:rPr>
              <a:t>cosmos</a:t>
            </a:r>
            <a:r>
              <a:rPr lang="nl-NL" sz="2800" dirty="0" smtClean="0">
                <a:solidFill>
                  <a:srgbClr val="FFFFFF"/>
                </a:solidFill>
              </a:rPr>
              <a:t>. </a:t>
            </a:r>
            <a:endParaRPr lang="nl-NL" sz="28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13</a:t>
            </a:fld>
            <a:endParaRPr lang="en-US"/>
          </a:p>
        </p:txBody>
      </p:sp>
      <p:pic>
        <p:nvPicPr>
          <p:cNvPr id="6" name="Afbeelding 5"/>
          <p:cNvPicPr>
            <a:picLocks noChangeAspect="1"/>
          </p:cNvPicPr>
          <p:nvPr/>
        </p:nvPicPr>
        <p:blipFill>
          <a:blip r:embed="rId3"/>
          <a:stretch>
            <a:fillRect/>
          </a:stretch>
        </p:blipFill>
        <p:spPr>
          <a:xfrm>
            <a:off x="6007100" y="1180417"/>
            <a:ext cx="1587500" cy="1245966"/>
          </a:xfrm>
          <a:prstGeom prst="rect">
            <a:avLst/>
          </a:prstGeom>
        </p:spPr>
      </p:pic>
      <p:pic>
        <p:nvPicPr>
          <p:cNvPr id="7" name="Afbeelding 6"/>
          <p:cNvPicPr>
            <a:picLocks noChangeAspect="1"/>
          </p:cNvPicPr>
          <p:nvPr/>
        </p:nvPicPr>
        <p:blipFill>
          <a:blip r:embed="rId3"/>
          <a:stretch>
            <a:fillRect/>
          </a:stretch>
        </p:blipFill>
        <p:spPr>
          <a:xfrm flipH="1">
            <a:off x="1651000" y="1180417"/>
            <a:ext cx="1574800" cy="1245966"/>
          </a:xfrm>
          <a:prstGeom prst="rect">
            <a:avLst/>
          </a:prstGeom>
        </p:spPr>
      </p:pic>
    </p:spTree>
    <p:extLst>
      <p:ext uri="{BB962C8B-B14F-4D97-AF65-F5344CB8AC3E}">
        <p14:creationId xmlns:p14="http://schemas.microsoft.com/office/powerpoint/2010/main" val="2948608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18E9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18E9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18E9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FFFFFF"/>
                </a:solidFill>
              </a:rPr>
              <a:t>A </a:t>
            </a:r>
            <a:r>
              <a:rPr lang="nl-NL" dirty="0" err="1" smtClean="0">
                <a:solidFill>
                  <a:srgbClr val="FFFFFF"/>
                </a:solidFill>
              </a:rPr>
              <a:t>replicable</a:t>
            </a:r>
            <a:r>
              <a:rPr lang="nl-NL" dirty="0" smtClean="0">
                <a:solidFill>
                  <a:srgbClr val="FFFFFF"/>
                </a:solidFill>
              </a:rPr>
              <a:t> </a:t>
            </a:r>
            <a:r>
              <a:rPr lang="nl-NL" dirty="0" err="1" smtClean="0">
                <a:solidFill>
                  <a:srgbClr val="FFFFFF"/>
                </a:solidFill>
              </a:rPr>
              <a:t>signal</a:t>
            </a:r>
            <a:r>
              <a:rPr lang="nl-NL" dirty="0" smtClean="0">
                <a:solidFill>
                  <a:srgbClr val="FFFFFF"/>
                </a:solidFill>
              </a:rPr>
              <a:t> </a:t>
            </a:r>
            <a:r>
              <a:rPr lang="nl-NL" dirty="0" err="1" smtClean="0">
                <a:solidFill>
                  <a:srgbClr val="FFFFFF"/>
                </a:solidFill>
              </a:rPr>
              <a:t>can</a:t>
            </a:r>
            <a:r>
              <a:rPr lang="nl-NL" dirty="0" smtClean="0">
                <a:solidFill>
                  <a:srgbClr val="FFFFFF"/>
                </a:solidFill>
              </a:rPr>
              <a:t> </a:t>
            </a:r>
            <a:r>
              <a:rPr lang="nl-NL" dirty="0" err="1" smtClean="0">
                <a:solidFill>
                  <a:srgbClr val="FFFFFF"/>
                </a:solidFill>
              </a:rPr>
              <a:t>be</a:t>
            </a:r>
            <a:r>
              <a:rPr lang="nl-NL" dirty="0" smtClean="0">
                <a:solidFill>
                  <a:srgbClr val="FFFFFF"/>
                </a:solidFill>
              </a:rPr>
              <a:t> USED in a </a:t>
            </a:r>
            <a:r>
              <a:rPr lang="nl-NL" dirty="0" err="1" smtClean="0">
                <a:solidFill>
                  <a:srgbClr val="FFFFFF"/>
                </a:solidFill>
              </a:rPr>
              <a:t>robust</a:t>
            </a:r>
            <a:r>
              <a:rPr lang="nl-NL" dirty="0" smtClean="0">
                <a:solidFill>
                  <a:srgbClr val="FFFFFF"/>
                </a:solidFill>
              </a:rPr>
              <a:t> way</a:t>
            </a:r>
            <a:endParaRPr lang="nl-NL" dirty="0">
              <a:solidFill>
                <a:srgbClr val="FFFFFF"/>
              </a:solidFill>
            </a:endParaRPr>
          </a:p>
        </p:txBody>
      </p:sp>
      <p:sp>
        <p:nvSpPr>
          <p:cNvPr id="3" name="Tijdelijke aanduiding voor inhoud 2"/>
          <p:cNvSpPr>
            <a:spLocks noGrp="1"/>
          </p:cNvSpPr>
          <p:nvPr>
            <p:ph idx="1"/>
          </p:nvPr>
        </p:nvSpPr>
        <p:spPr>
          <a:xfrm>
            <a:off x="-1" y="2091155"/>
            <a:ext cx="9144001" cy="3639670"/>
          </a:xfrm>
        </p:spPr>
        <p:txBody>
          <a:bodyPr>
            <a:noAutofit/>
          </a:bodyPr>
          <a:lstStyle/>
          <a:p>
            <a:pPr lvl="1"/>
            <a:r>
              <a:rPr lang="nl-NL" sz="2400" dirty="0" smtClean="0">
                <a:solidFill>
                  <a:srgbClr val="FFFFFF"/>
                </a:solidFill>
              </a:rPr>
              <a:t>In </a:t>
            </a:r>
            <a:r>
              <a:rPr lang="nl-NL" sz="2400" dirty="0" err="1" smtClean="0">
                <a:solidFill>
                  <a:srgbClr val="FFFFFF"/>
                </a:solidFill>
              </a:rPr>
              <a:t>precognitive</a:t>
            </a:r>
            <a:r>
              <a:rPr lang="nl-NL" sz="2400" dirty="0" smtClean="0">
                <a:solidFill>
                  <a:srgbClr val="FFFFFF"/>
                </a:solidFill>
              </a:rPr>
              <a:t> RV experimenten </a:t>
            </a:r>
            <a:r>
              <a:rPr lang="nl-NL" sz="2400" dirty="0">
                <a:solidFill>
                  <a:srgbClr val="FFFFFF"/>
                </a:solidFill>
              </a:rPr>
              <a:t>(</a:t>
            </a:r>
            <a:r>
              <a:rPr lang="nl-NL" sz="2400" dirty="0" smtClean="0">
                <a:solidFill>
                  <a:srgbClr val="FFFFFF"/>
                </a:solidFill>
              </a:rPr>
              <a:t>indirect) information </a:t>
            </a:r>
            <a:r>
              <a:rPr lang="nl-NL" sz="2400" dirty="0" err="1" smtClean="0">
                <a:solidFill>
                  <a:srgbClr val="FFFFFF"/>
                </a:solidFill>
              </a:rPr>
              <a:t>about</a:t>
            </a:r>
            <a:r>
              <a:rPr lang="nl-NL" sz="2400" dirty="0" smtClean="0">
                <a:solidFill>
                  <a:srgbClr val="FFFFFF"/>
                </a:solidFill>
              </a:rPr>
              <a:t> </a:t>
            </a:r>
            <a:r>
              <a:rPr lang="nl-NL" sz="2400" dirty="0" err="1" smtClean="0">
                <a:solidFill>
                  <a:srgbClr val="FFFFFF"/>
                </a:solidFill>
              </a:rPr>
              <a:t>for</a:t>
            </a:r>
            <a:r>
              <a:rPr lang="nl-NL" sz="2400" dirty="0" smtClean="0">
                <a:solidFill>
                  <a:srgbClr val="FFFFFF"/>
                </a:solidFill>
              </a:rPr>
              <a:t> </a:t>
            </a:r>
            <a:r>
              <a:rPr lang="nl-NL" sz="2400" dirty="0" err="1" smtClean="0">
                <a:solidFill>
                  <a:srgbClr val="FFFFFF"/>
                </a:solidFill>
              </a:rPr>
              <a:t>instance</a:t>
            </a:r>
            <a:r>
              <a:rPr lang="nl-NL" sz="2400" dirty="0" smtClean="0">
                <a:solidFill>
                  <a:srgbClr val="FFFFFF"/>
                </a:solidFill>
              </a:rPr>
              <a:t> a roulette is </a:t>
            </a:r>
            <a:r>
              <a:rPr lang="nl-NL" sz="2400" dirty="0" err="1" smtClean="0">
                <a:solidFill>
                  <a:srgbClr val="FFFFFF"/>
                </a:solidFill>
              </a:rPr>
              <a:t>provided</a:t>
            </a:r>
            <a:r>
              <a:rPr lang="nl-NL" sz="2400" dirty="0" smtClean="0">
                <a:solidFill>
                  <a:srgbClr val="FFFFFF"/>
                </a:solidFill>
              </a:rPr>
              <a:t>. </a:t>
            </a:r>
            <a:r>
              <a:rPr lang="nl-NL" sz="2400" dirty="0" err="1" smtClean="0">
                <a:solidFill>
                  <a:srgbClr val="FFFFFF"/>
                </a:solidFill>
              </a:rPr>
              <a:t>Claimed</a:t>
            </a:r>
            <a:r>
              <a:rPr lang="nl-NL" sz="2400" dirty="0" smtClean="0">
                <a:solidFill>
                  <a:srgbClr val="FFFFFF"/>
                </a:solidFill>
              </a:rPr>
              <a:t> </a:t>
            </a:r>
            <a:r>
              <a:rPr lang="nl-NL" sz="2400" dirty="0" err="1" smtClean="0">
                <a:solidFill>
                  <a:srgbClr val="FFFFFF"/>
                </a:solidFill>
              </a:rPr>
              <a:t>Effectsize</a:t>
            </a:r>
            <a:r>
              <a:rPr lang="nl-NL" sz="2400" dirty="0" smtClean="0">
                <a:solidFill>
                  <a:srgbClr val="FFFFFF"/>
                </a:solidFill>
              </a:rPr>
              <a:t> is  E= 65% (MCE=50%). </a:t>
            </a:r>
            <a:r>
              <a:rPr lang="nl-NL" sz="2400" dirty="0" err="1" smtClean="0">
                <a:solidFill>
                  <a:srgbClr val="FFFFFF"/>
                </a:solidFill>
              </a:rPr>
              <a:t>With</a:t>
            </a:r>
            <a:r>
              <a:rPr lang="nl-NL" sz="2400" dirty="0" smtClean="0">
                <a:solidFill>
                  <a:srgbClr val="FFFFFF"/>
                </a:solidFill>
              </a:rPr>
              <a:t> the </a:t>
            </a:r>
            <a:r>
              <a:rPr lang="nl-NL" sz="2400" dirty="0" err="1" smtClean="0">
                <a:solidFill>
                  <a:srgbClr val="FFFFFF"/>
                </a:solidFill>
              </a:rPr>
              <a:t>variation</a:t>
            </a:r>
            <a:r>
              <a:rPr lang="nl-NL" sz="2400" dirty="0" smtClean="0">
                <a:solidFill>
                  <a:srgbClr val="FFFFFF"/>
                </a:solidFill>
              </a:rPr>
              <a:t>, V, </a:t>
            </a:r>
            <a:r>
              <a:rPr lang="nl-NL" sz="2400" dirty="0" err="1" smtClean="0">
                <a:solidFill>
                  <a:srgbClr val="FFFFFF"/>
                </a:solidFill>
              </a:rPr>
              <a:t>expressed</a:t>
            </a:r>
            <a:r>
              <a:rPr lang="nl-NL" sz="2400" dirty="0" smtClean="0">
                <a:solidFill>
                  <a:srgbClr val="FFFFFF"/>
                </a:solidFill>
              </a:rPr>
              <a:t> as the </a:t>
            </a:r>
            <a:r>
              <a:rPr lang="nl-NL" sz="2400" dirty="0" err="1" smtClean="0">
                <a:solidFill>
                  <a:srgbClr val="FFFFFF"/>
                </a:solidFill>
              </a:rPr>
              <a:t>duration</a:t>
            </a:r>
            <a:r>
              <a:rPr lang="nl-NL" sz="2400" dirty="0" smtClean="0">
                <a:solidFill>
                  <a:srgbClr val="FFFFFF"/>
                </a:solidFill>
              </a:rPr>
              <a:t> </a:t>
            </a:r>
            <a:r>
              <a:rPr lang="nl-NL" sz="2400" dirty="0" err="1" smtClean="0">
                <a:solidFill>
                  <a:srgbClr val="FFFFFF"/>
                </a:solidFill>
              </a:rPr>
              <a:t>that</a:t>
            </a:r>
            <a:r>
              <a:rPr lang="nl-NL" sz="2400" dirty="0" smtClean="0">
                <a:solidFill>
                  <a:srgbClr val="FFFFFF"/>
                </a:solidFill>
              </a:rPr>
              <a:t> the effect has </a:t>
            </a:r>
            <a:r>
              <a:rPr lang="nl-NL" sz="2400" dirty="0" err="1" smtClean="0">
                <a:solidFill>
                  <a:srgbClr val="FFFFFF"/>
                </a:solidFill>
              </a:rPr>
              <a:t>gone</a:t>
            </a:r>
            <a:r>
              <a:rPr lang="nl-NL" sz="2400" dirty="0" smtClean="0">
                <a:solidFill>
                  <a:srgbClr val="FFFFFF"/>
                </a:solidFill>
              </a:rPr>
              <a:t> </a:t>
            </a:r>
            <a:r>
              <a:rPr lang="nl-NL" sz="2400" dirty="0" err="1" smtClean="0">
                <a:solidFill>
                  <a:srgbClr val="FFFFFF"/>
                </a:solidFill>
              </a:rPr>
              <a:t>before</a:t>
            </a:r>
            <a:r>
              <a:rPr lang="nl-NL" sz="2400" dirty="0" smtClean="0">
                <a:solidFill>
                  <a:srgbClr val="FFFFFF"/>
                </a:solidFill>
              </a:rPr>
              <a:t> re-</a:t>
            </a:r>
            <a:r>
              <a:rPr lang="nl-NL" sz="2400" dirty="0" err="1" smtClean="0">
                <a:solidFill>
                  <a:srgbClr val="FFFFFF"/>
                </a:solidFill>
              </a:rPr>
              <a:t>appearing</a:t>
            </a:r>
            <a:r>
              <a:rPr lang="nl-NL" sz="2400" dirty="0" smtClean="0">
                <a:solidFill>
                  <a:srgbClr val="FFFFFF"/>
                </a:solidFill>
              </a:rPr>
              <a:t>.  </a:t>
            </a:r>
          </a:p>
          <a:p>
            <a:pPr lvl="1"/>
            <a:r>
              <a:rPr lang="nl-NL" sz="2400" dirty="0" smtClean="0">
                <a:solidFill>
                  <a:srgbClr val="FFFFFF"/>
                </a:solidFill>
              </a:rPr>
              <a:t>We have </a:t>
            </a:r>
            <a:r>
              <a:rPr lang="nl-NL" sz="2400" dirty="0" err="1" smtClean="0">
                <a:solidFill>
                  <a:srgbClr val="FFFFFF"/>
                </a:solidFill>
              </a:rPr>
              <a:t>shown</a:t>
            </a:r>
            <a:r>
              <a:rPr lang="nl-NL" sz="2400" dirty="0" smtClean="0">
                <a:solidFill>
                  <a:srgbClr val="FFFFFF"/>
                </a:solidFill>
              </a:rPr>
              <a:t> </a:t>
            </a:r>
            <a:r>
              <a:rPr lang="nl-NL" sz="2400" dirty="0" err="1" smtClean="0">
                <a:solidFill>
                  <a:srgbClr val="FFFFFF"/>
                </a:solidFill>
              </a:rPr>
              <a:t>by</a:t>
            </a:r>
            <a:r>
              <a:rPr lang="nl-NL" sz="2400" dirty="0" smtClean="0">
                <a:solidFill>
                  <a:srgbClr val="FFFFFF"/>
                </a:solidFill>
              </a:rPr>
              <a:t> computer </a:t>
            </a:r>
            <a:r>
              <a:rPr lang="nl-NL" sz="2400" dirty="0" err="1" smtClean="0">
                <a:solidFill>
                  <a:srgbClr val="FFFFFF"/>
                </a:solidFill>
              </a:rPr>
              <a:t>simulations</a:t>
            </a:r>
            <a:r>
              <a:rPr lang="nl-NL" sz="2400" dirty="0" smtClean="0">
                <a:solidFill>
                  <a:srgbClr val="FFFFFF"/>
                </a:solidFill>
              </a:rPr>
              <a:t>  </a:t>
            </a:r>
            <a:r>
              <a:rPr lang="nl-NL" sz="2400" dirty="0" err="1" smtClean="0">
                <a:solidFill>
                  <a:srgbClr val="FFFFFF"/>
                </a:solidFill>
              </a:rPr>
              <a:t>that</a:t>
            </a:r>
            <a:r>
              <a:rPr lang="nl-NL" sz="2400" dirty="0" smtClean="0">
                <a:solidFill>
                  <a:srgbClr val="FFFFFF"/>
                </a:solidFill>
              </a:rPr>
              <a:t> </a:t>
            </a:r>
            <a:r>
              <a:rPr lang="nl-NL" sz="2400" dirty="0" err="1" smtClean="0">
                <a:solidFill>
                  <a:srgbClr val="FFFFFF"/>
                </a:solidFill>
              </a:rPr>
              <a:t>with</a:t>
            </a:r>
            <a:r>
              <a:rPr lang="nl-NL" sz="2400" dirty="0" smtClean="0">
                <a:solidFill>
                  <a:srgbClr val="FFFFFF"/>
                </a:solidFill>
              </a:rPr>
              <a:t> </a:t>
            </a:r>
            <a:r>
              <a:rPr lang="nl-NL" sz="2400" dirty="0" err="1" smtClean="0">
                <a:solidFill>
                  <a:srgbClr val="FFFFFF"/>
                </a:solidFill>
              </a:rPr>
              <a:t>this</a:t>
            </a:r>
            <a:r>
              <a:rPr lang="nl-NL" sz="2400" dirty="0" smtClean="0">
                <a:solidFill>
                  <a:srgbClr val="FFFFFF"/>
                </a:solidFill>
              </a:rPr>
              <a:t> E </a:t>
            </a:r>
            <a:r>
              <a:rPr lang="nl-NL" sz="2400" dirty="0" err="1" smtClean="0">
                <a:solidFill>
                  <a:srgbClr val="FFFFFF"/>
                </a:solidFill>
              </a:rPr>
              <a:t>and</a:t>
            </a:r>
            <a:r>
              <a:rPr lang="nl-NL" sz="2400" dirty="0" smtClean="0">
                <a:solidFill>
                  <a:srgbClr val="FFFFFF"/>
                </a:solidFill>
              </a:rPr>
              <a:t> </a:t>
            </a:r>
            <a:r>
              <a:rPr lang="nl-NL" sz="2400" dirty="0" err="1" smtClean="0">
                <a:solidFill>
                  <a:srgbClr val="FFFFFF"/>
                </a:solidFill>
              </a:rPr>
              <a:t>this</a:t>
            </a:r>
            <a:r>
              <a:rPr lang="nl-NL" sz="2400" dirty="0" smtClean="0">
                <a:solidFill>
                  <a:srgbClr val="FFFFFF"/>
                </a:solidFill>
              </a:rPr>
              <a:t> V </a:t>
            </a:r>
            <a:r>
              <a:rPr lang="nl-NL" sz="2400" dirty="0" err="1" smtClean="0">
                <a:solidFill>
                  <a:srgbClr val="FFFFFF"/>
                </a:solidFill>
              </a:rPr>
              <a:t>combined</a:t>
            </a:r>
            <a:r>
              <a:rPr lang="nl-NL" sz="2400" dirty="0" smtClean="0">
                <a:solidFill>
                  <a:srgbClr val="FFFFFF"/>
                </a:solidFill>
              </a:rPr>
              <a:t> </a:t>
            </a:r>
            <a:r>
              <a:rPr lang="nl-NL" sz="2400" dirty="0" err="1" smtClean="0">
                <a:solidFill>
                  <a:srgbClr val="FFFFFF"/>
                </a:solidFill>
              </a:rPr>
              <a:t>with</a:t>
            </a:r>
            <a:r>
              <a:rPr lang="nl-NL" sz="2400" dirty="0" smtClean="0">
                <a:solidFill>
                  <a:srgbClr val="FFFFFF"/>
                </a:solidFill>
              </a:rPr>
              <a:t> a </a:t>
            </a:r>
            <a:r>
              <a:rPr lang="nl-NL" sz="2400" dirty="0" err="1" smtClean="0">
                <a:solidFill>
                  <a:srgbClr val="FFFFFF"/>
                </a:solidFill>
              </a:rPr>
              <a:t>simple</a:t>
            </a:r>
            <a:r>
              <a:rPr lang="nl-NL" sz="2400" dirty="0" smtClean="0">
                <a:solidFill>
                  <a:srgbClr val="FFFFFF"/>
                </a:solidFill>
              </a:rPr>
              <a:t> roulette </a:t>
            </a:r>
            <a:r>
              <a:rPr lang="nl-NL" sz="2400" dirty="0" err="1" smtClean="0">
                <a:solidFill>
                  <a:srgbClr val="FFFFFF"/>
                </a:solidFill>
              </a:rPr>
              <a:t>betting</a:t>
            </a:r>
            <a:r>
              <a:rPr lang="nl-NL" sz="2400" dirty="0" smtClean="0">
                <a:solidFill>
                  <a:srgbClr val="FFFFFF"/>
                </a:solidFill>
              </a:rPr>
              <a:t> </a:t>
            </a:r>
            <a:r>
              <a:rPr lang="nl-NL" sz="2400" dirty="0" err="1" smtClean="0">
                <a:solidFill>
                  <a:srgbClr val="FFFFFF"/>
                </a:solidFill>
              </a:rPr>
              <a:t>scheme</a:t>
            </a:r>
            <a:r>
              <a:rPr lang="nl-NL" sz="2400" dirty="0" smtClean="0">
                <a:solidFill>
                  <a:srgbClr val="FFFFFF"/>
                </a:solidFill>
              </a:rPr>
              <a:t>, the </a:t>
            </a:r>
            <a:r>
              <a:rPr lang="nl-NL" sz="2400" dirty="0" err="1" smtClean="0">
                <a:solidFill>
                  <a:srgbClr val="FFFFFF"/>
                </a:solidFill>
              </a:rPr>
              <a:t>probability</a:t>
            </a:r>
            <a:r>
              <a:rPr lang="nl-NL" sz="2400" dirty="0" smtClean="0">
                <a:solidFill>
                  <a:srgbClr val="FFFFFF"/>
                </a:solidFill>
              </a:rPr>
              <a:t> </a:t>
            </a:r>
            <a:r>
              <a:rPr lang="nl-NL" sz="2400" dirty="0" err="1" smtClean="0">
                <a:solidFill>
                  <a:srgbClr val="FFFFFF"/>
                </a:solidFill>
              </a:rPr>
              <a:t>to</a:t>
            </a:r>
            <a:r>
              <a:rPr lang="nl-NL" sz="2400" dirty="0" smtClean="0">
                <a:solidFill>
                  <a:srgbClr val="FFFFFF"/>
                </a:solidFill>
              </a:rPr>
              <a:t> </a:t>
            </a:r>
            <a:r>
              <a:rPr lang="nl-NL" sz="2400" dirty="0" err="1" smtClean="0">
                <a:solidFill>
                  <a:srgbClr val="FFFFFF"/>
                </a:solidFill>
              </a:rPr>
              <a:t>earn</a:t>
            </a:r>
            <a:r>
              <a:rPr lang="nl-NL" sz="2400" dirty="0" smtClean="0">
                <a:solidFill>
                  <a:srgbClr val="FFFFFF"/>
                </a:solidFill>
              </a:rPr>
              <a:t> a </a:t>
            </a:r>
            <a:r>
              <a:rPr lang="nl-NL" sz="2400" dirty="0" err="1" smtClean="0">
                <a:solidFill>
                  <a:srgbClr val="FFFFFF"/>
                </a:solidFill>
              </a:rPr>
              <a:t>huge</a:t>
            </a:r>
            <a:r>
              <a:rPr lang="nl-NL" sz="2400" dirty="0" smtClean="0">
                <a:solidFill>
                  <a:srgbClr val="FFFFFF"/>
                </a:solidFill>
              </a:rPr>
              <a:t> </a:t>
            </a:r>
            <a:r>
              <a:rPr lang="nl-NL" sz="2400" dirty="0" err="1" smtClean="0">
                <a:solidFill>
                  <a:srgbClr val="FFFFFF"/>
                </a:solidFill>
              </a:rPr>
              <a:t>sum</a:t>
            </a:r>
            <a:r>
              <a:rPr lang="nl-NL" sz="2400" dirty="0" smtClean="0">
                <a:solidFill>
                  <a:srgbClr val="FFFFFF"/>
                </a:solidFill>
              </a:rPr>
              <a:t> of money is </a:t>
            </a:r>
            <a:r>
              <a:rPr lang="nl-NL" sz="2400" dirty="0" err="1" smtClean="0">
                <a:solidFill>
                  <a:srgbClr val="FFFFFF"/>
                </a:solidFill>
              </a:rPr>
              <a:t>larger</a:t>
            </a:r>
            <a:r>
              <a:rPr lang="nl-NL" sz="2400" dirty="0" smtClean="0">
                <a:solidFill>
                  <a:srgbClr val="FFFFFF"/>
                </a:solidFill>
              </a:rPr>
              <a:t> </a:t>
            </a:r>
            <a:r>
              <a:rPr lang="nl-NL" sz="2400" dirty="0" err="1" smtClean="0">
                <a:solidFill>
                  <a:srgbClr val="FFFFFF"/>
                </a:solidFill>
              </a:rPr>
              <a:t>than</a:t>
            </a:r>
            <a:r>
              <a:rPr lang="nl-NL" sz="2400" dirty="0" smtClean="0">
                <a:solidFill>
                  <a:srgbClr val="FFFFFF"/>
                </a:solidFill>
              </a:rPr>
              <a:t> 80%. </a:t>
            </a:r>
            <a:r>
              <a:rPr lang="nl-NL" sz="2400" dirty="0" err="1" smtClean="0">
                <a:solidFill>
                  <a:srgbClr val="FFFFFF"/>
                </a:solidFill>
              </a:rPr>
              <a:t>Only</a:t>
            </a:r>
            <a:r>
              <a:rPr lang="nl-NL" sz="2400" dirty="0" smtClean="0">
                <a:solidFill>
                  <a:srgbClr val="FFFFFF"/>
                </a:solidFill>
              </a:rPr>
              <a:t> in 5% or </a:t>
            </a:r>
            <a:r>
              <a:rPr lang="nl-NL" sz="2400" dirty="0" err="1" smtClean="0">
                <a:solidFill>
                  <a:srgbClr val="FFFFFF"/>
                </a:solidFill>
              </a:rPr>
              <a:t>less</a:t>
            </a:r>
            <a:r>
              <a:rPr lang="nl-NL" sz="2400" dirty="0" smtClean="0">
                <a:solidFill>
                  <a:srgbClr val="FFFFFF"/>
                </a:solidFill>
              </a:rPr>
              <a:t> of the cases </a:t>
            </a:r>
            <a:r>
              <a:rPr lang="nl-NL" sz="2400" dirty="0" err="1" smtClean="0">
                <a:solidFill>
                  <a:srgbClr val="FFFFFF"/>
                </a:solidFill>
              </a:rPr>
              <a:t>one</a:t>
            </a:r>
            <a:r>
              <a:rPr lang="nl-NL" sz="2400" dirty="0" smtClean="0">
                <a:solidFill>
                  <a:srgbClr val="FFFFFF"/>
                </a:solidFill>
              </a:rPr>
              <a:t> runs out of money</a:t>
            </a:r>
          </a:p>
          <a:p>
            <a:pPr lvl="1"/>
            <a:r>
              <a:rPr lang="nl-NL" sz="2400" b="1" dirty="0" err="1" smtClean="0">
                <a:solidFill>
                  <a:srgbClr val="FFFFFF"/>
                </a:solidFill>
              </a:rPr>
              <a:t>However</a:t>
            </a:r>
            <a:r>
              <a:rPr lang="nl-NL" sz="2400" dirty="0" smtClean="0">
                <a:solidFill>
                  <a:srgbClr val="FFFFFF"/>
                </a:solidFill>
              </a:rPr>
              <a:t> the </a:t>
            </a:r>
            <a:r>
              <a:rPr lang="nl-NL" sz="2400" dirty="0" err="1" smtClean="0">
                <a:solidFill>
                  <a:srgbClr val="FFFFFF"/>
                </a:solidFill>
              </a:rPr>
              <a:t>psi</a:t>
            </a:r>
            <a:r>
              <a:rPr lang="nl-NL" sz="2400" dirty="0" smtClean="0">
                <a:solidFill>
                  <a:srgbClr val="FFFFFF"/>
                </a:solidFill>
              </a:rPr>
              <a:t> </a:t>
            </a:r>
            <a:r>
              <a:rPr lang="nl-NL" sz="2400" dirty="0" err="1" smtClean="0">
                <a:solidFill>
                  <a:srgbClr val="FFFFFF"/>
                </a:solidFill>
              </a:rPr>
              <a:t>researchers</a:t>
            </a:r>
            <a:r>
              <a:rPr lang="nl-NL" sz="2400" dirty="0" smtClean="0">
                <a:solidFill>
                  <a:srgbClr val="FFFFFF"/>
                </a:solidFill>
              </a:rPr>
              <a:t> are </a:t>
            </a:r>
            <a:r>
              <a:rPr lang="nl-NL" sz="2400" dirty="0" err="1" smtClean="0">
                <a:solidFill>
                  <a:srgbClr val="FFFFFF"/>
                </a:solidFill>
              </a:rPr>
              <a:t>always</a:t>
            </a:r>
            <a:r>
              <a:rPr lang="nl-NL" sz="2400" dirty="0" smtClean="0">
                <a:solidFill>
                  <a:srgbClr val="FFFFFF"/>
                </a:solidFill>
              </a:rPr>
              <a:t> </a:t>
            </a:r>
            <a:r>
              <a:rPr lang="nl-NL" sz="2400" dirty="0" err="1" smtClean="0">
                <a:solidFill>
                  <a:srgbClr val="FFFFFF"/>
                </a:solidFill>
              </a:rPr>
              <a:t>asking</a:t>
            </a:r>
            <a:r>
              <a:rPr lang="nl-NL" sz="2400" dirty="0" smtClean="0">
                <a:solidFill>
                  <a:srgbClr val="FFFFFF"/>
                </a:solidFill>
              </a:rPr>
              <a:t> </a:t>
            </a:r>
            <a:r>
              <a:rPr lang="nl-NL" sz="2400" dirty="0" err="1" smtClean="0">
                <a:solidFill>
                  <a:srgbClr val="FFFFFF"/>
                </a:solidFill>
              </a:rPr>
              <a:t>for</a:t>
            </a:r>
            <a:r>
              <a:rPr lang="nl-NL" sz="2400" dirty="0">
                <a:solidFill>
                  <a:srgbClr val="FFFFFF"/>
                </a:solidFill>
              </a:rPr>
              <a:t> </a:t>
            </a:r>
            <a:r>
              <a:rPr lang="nl-NL" sz="2400" dirty="0" err="1" smtClean="0">
                <a:solidFill>
                  <a:srgbClr val="FFFFFF"/>
                </a:solidFill>
              </a:rPr>
              <a:t>outside</a:t>
            </a:r>
            <a:r>
              <a:rPr lang="nl-NL" sz="2400" dirty="0" smtClean="0">
                <a:solidFill>
                  <a:srgbClr val="FFFFFF"/>
                </a:solidFill>
              </a:rPr>
              <a:t> financial support.</a:t>
            </a:r>
            <a:endParaRPr lang="nl-NL" sz="24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14</a:t>
            </a:fld>
            <a:endParaRPr lang="en-US"/>
          </a:p>
        </p:txBody>
      </p:sp>
    </p:spTree>
    <p:extLst>
      <p:ext uri="{BB962C8B-B14F-4D97-AF65-F5344CB8AC3E}">
        <p14:creationId xmlns:p14="http://schemas.microsoft.com/office/powerpoint/2010/main" val="2659296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A3B3B4"/>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A3B3B4"/>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A3B3B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FFFFFF"/>
                </a:solidFill>
              </a:rPr>
              <a:t>THIRD SECRET: </a:t>
            </a:r>
            <a:br>
              <a:rPr lang="nl-NL" dirty="0" smtClean="0">
                <a:solidFill>
                  <a:srgbClr val="FFFFFF"/>
                </a:solidFill>
              </a:rPr>
            </a:br>
            <a:r>
              <a:rPr lang="nl-NL" dirty="0" err="1" smtClean="0">
                <a:solidFill>
                  <a:srgbClr val="FFFFFF"/>
                </a:solidFill>
              </a:rPr>
              <a:t>Psi</a:t>
            </a:r>
            <a:r>
              <a:rPr lang="nl-NL" dirty="0" smtClean="0">
                <a:solidFill>
                  <a:srgbClr val="FFFFFF"/>
                </a:solidFill>
              </a:rPr>
              <a:t> </a:t>
            </a:r>
            <a:r>
              <a:rPr lang="nl-NL" dirty="0" err="1" smtClean="0">
                <a:solidFill>
                  <a:srgbClr val="FFFFFF"/>
                </a:solidFill>
              </a:rPr>
              <a:t>can’t</a:t>
            </a:r>
            <a:r>
              <a:rPr lang="nl-NL" dirty="0" smtClean="0">
                <a:solidFill>
                  <a:srgbClr val="FFFFFF"/>
                </a:solidFill>
              </a:rPr>
              <a:t> </a:t>
            </a:r>
            <a:r>
              <a:rPr lang="nl-NL" dirty="0" err="1" smtClean="0">
                <a:solidFill>
                  <a:srgbClr val="FFFFFF"/>
                </a:solidFill>
              </a:rPr>
              <a:t>be</a:t>
            </a:r>
            <a:r>
              <a:rPr lang="nl-NL" dirty="0" smtClean="0">
                <a:solidFill>
                  <a:srgbClr val="FFFFFF"/>
                </a:solidFill>
              </a:rPr>
              <a:t> </a:t>
            </a:r>
            <a:r>
              <a:rPr lang="nl-NL" dirty="0" err="1" smtClean="0">
                <a:solidFill>
                  <a:srgbClr val="FFFFFF"/>
                </a:solidFill>
              </a:rPr>
              <a:t>used</a:t>
            </a:r>
            <a:endParaRPr lang="nl-NL" dirty="0">
              <a:solidFill>
                <a:srgbClr val="FFFFFF"/>
              </a:solidFill>
            </a:endParaRPr>
          </a:p>
        </p:txBody>
      </p:sp>
      <p:sp>
        <p:nvSpPr>
          <p:cNvPr id="3" name="Tijdelijke aanduiding voor inhoud 2"/>
          <p:cNvSpPr>
            <a:spLocks noGrp="1"/>
          </p:cNvSpPr>
          <p:nvPr>
            <p:ph idx="1"/>
          </p:nvPr>
        </p:nvSpPr>
        <p:spPr>
          <a:xfrm>
            <a:off x="486833" y="2084293"/>
            <a:ext cx="8276167" cy="4128123"/>
          </a:xfrm>
        </p:spPr>
        <p:txBody>
          <a:bodyPr>
            <a:normAutofit fontScale="92500" lnSpcReduction="10000"/>
          </a:bodyPr>
          <a:lstStyle/>
          <a:p>
            <a:endParaRPr lang="nl-NL" sz="2800" dirty="0" smtClean="0">
              <a:solidFill>
                <a:srgbClr val="FFFFFF"/>
              </a:solidFill>
            </a:endParaRPr>
          </a:p>
          <a:p>
            <a:r>
              <a:rPr lang="nl-NL" sz="2800" dirty="0" smtClean="0">
                <a:solidFill>
                  <a:srgbClr val="FFFFFF"/>
                </a:solidFill>
              </a:rPr>
              <a:t>It </a:t>
            </a:r>
            <a:r>
              <a:rPr lang="nl-NL" sz="2800" dirty="0" err="1" smtClean="0">
                <a:solidFill>
                  <a:srgbClr val="FFFFFF"/>
                </a:solidFill>
              </a:rPr>
              <a:t>appears</a:t>
            </a:r>
            <a:r>
              <a:rPr lang="nl-NL" sz="2800" dirty="0" smtClean="0">
                <a:solidFill>
                  <a:srgbClr val="FFFFFF"/>
                </a:solidFill>
              </a:rPr>
              <a:t> </a:t>
            </a:r>
            <a:r>
              <a:rPr lang="nl-NL" sz="2800" dirty="0" err="1" smtClean="0">
                <a:solidFill>
                  <a:srgbClr val="FFFFFF"/>
                </a:solidFill>
              </a:rPr>
              <a:t>that</a:t>
            </a:r>
            <a:r>
              <a:rPr lang="nl-NL" sz="2800" dirty="0" smtClean="0">
                <a:solidFill>
                  <a:srgbClr val="FFFFFF"/>
                </a:solidFill>
              </a:rPr>
              <a:t> </a:t>
            </a:r>
            <a:r>
              <a:rPr lang="nl-NL" sz="2800" dirty="0" err="1" smtClean="0">
                <a:solidFill>
                  <a:srgbClr val="FFFFFF"/>
                </a:solidFill>
              </a:rPr>
              <a:t>effects</a:t>
            </a:r>
            <a:r>
              <a:rPr lang="nl-NL" sz="2800" dirty="0" smtClean="0">
                <a:solidFill>
                  <a:srgbClr val="FFFFFF"/>
                </a:solidFill>
              </a:rPr>
              <a:t> </a:t>
            </a:r>
            <a:r>
              <a:rPr lang="nl-NL" sz="2800" dirty="0" err="1" smtClean="0">
                <a:solidFill>
                  <a:srgbClr val="FFFFFF"/>
                </a:solidFill>
              </a:rPr>
              <a:t>generally</a:t>
            </a:r>
            <a:r>
              <a:rPr lang="nl-NL" sz="2800" dirty="0" smtClean="0">
                <a:solidFill>
                  <a:srgbClr val="FFFFFF"/>
                </a:solidFill>
              </a:rPr>
              <a:t> </a:t>
            </a:r>
            <a:r>
              <a:rPr lang="nl-NL" sz="2800" dirty="0" err="1" smtClean="0">
                <a:solidFill>
                  <a:srgbClr val="FFFFFF"/>
                </a:solidFill>
              </a:rPr>
              <a:t>evaporate</a:t>
            </a:r>
            <a:r>
              <a:rPr lang="nl-NL" sz="2800" dirty="0" smtClean="0">
                <a:solidFill>
                  <a:srgbClr val="FFFFFF"/>
                </a:solidFill>
              </a:rPr>
              <a:t> </a:t>
            </a:r>
            <a:r>
              <a:rPr lang="nl-NL" sz="2800" dirty="0" err="1" smtClean="0">
                <a:solidFill>
                  <a:srgbClr val="FFFFFF"/>
                </a:solidFill>
              </a:rPr>
              <a:t>once</a:t>
            </a:r>
            <a:r>
              <a:rPr lang="nl-NL" sz="2800" dirty="0" smtClean="0">
                <a:solidFill>
                  <a:srgbClr val="FFFFFF"/>
                </a:solidFill>
              </a:rPr>
              <a:t> the </a:t>
            </a:r>
            <a:r>
              <a:rPr lang="nl-NL" sz="2800" dirty="0" err="1" smtClean="0">
                <a:solidFill>
                  <a:srgbClr val="FFFFFF"/>
                </a:solidFill>
              </a:rPr>
              <a:t>effects</a:t>
            </a:r>
            <a:r>
              <a:rPr lang="nl-NL" sz="2800" dirty="0" smtClean="0">
                <a:solidFill>
                  <a:srgbClr val="FFFFFF"/>
                </a:solidFill>
              </a:rPr>
              <a:t> are </a:t>
            </a:r>
            <a:r>
              <a:rPr lang="nl-NL" sz="2800" dirty="0" err="1" smtClean="0">
                <a:solidFill>
                  <a:srgbClr val="FFFFFF"/>
                </a:solidFill>
              </a:rPr>
              <a:t>being</a:t>
            </a:r>
            <a:r>
              <a:rPr lang="nl-NL" sz="2800" dirty="0" smtClean="0">
                <a:solidFill>
                  <a:srgbClr val="FFFFFF"/>
                </a:solidFill>
              </a:rPr>
              <a:t> </a:t>
            </a:r>
            <a:r>
              <a:rPr lang="nl-NL" sz="2800" dirty="0" err="1" smtClean="0">
                <a:solidFill>
                  <a:srgbClr val="FFFFFF"/>
                </a:solidFill>
              </a:rPr>
              <a:t>used</a:t>
            </a:r>
            <a:r>
              <a:rPr lang="nl-NL" sz="2800" dirty="0" smtClean="0">
                <a:solidFill>
                  <a:srgbClr val="FFFFFF"/>
                </a:solidFill>
              </a:rPr>
              <a:t> (</a:t>
            </a:r>
            <a:r>
              <a:rPr lang="nl-NL" sz="2800" dirty="0" err="1" smtClean="0">
                <a:solidFill>
                  <a:srgbClr val="FFFFFF"/>
                </a:solidFill>
              </a:rPr>
              <a:t>for</a:t>
            </a:r>
            <a:r>
              <a:rPr lang="nl-NL" sz="2800" dirty="0" smtClean="0">
                <a:solidFill>
                  <a:srgbClr val="FFFFFF"/>
                </a:solidFill>
              </a:rPr>
              <a:t> </a:t>
            </a:r>
            <a:r>
              <a:rPr lang="nl-NL" sz="2800" dirty="0" err="1" smtClean="0">
                <a:solidFill>
                  <a:srgbClr val="FFFFFF"/>
                </a:solidFill>
              </a:rPr>
              <a:t>instance</a:t>
            </a:r>
            <a:r>
              <a:rPr lang="nl-NL" sz="2800" dirty="0" smtClean="0">
                <a:solidFill>
                  <a:srgbClr val="FFFFFF"/>
                </a:solidFill>
              </a:rPr>
              <a:t> </a:t>
            </a:r>
            <a:r>
              <a:rPr lang="nl-NL" sz="2800" dirty="0" err="1" smtClean="0">
                <a:solidFill>
                  <a:srgbClr val="FFFFFF"/>
                </a:solidFill>
              </a:rPr>
              <a:t>to</a:t>
            </a:r>
            <a:r>
              <a:rPr lang="nl-NL" sz="2800" dirty="0" smtClean="0">
                <a:solidFill>
                  <a:srgbClr val="FFFFFF"/>
                </a:solidFill>
              </a:rPr>
              <a:t> make money)</a:t>
            </a:r>
          </a:p>
          <a:p>
            <a:r>
              <a:rPr lang="nl-NL" sz="2800" dirty="0" err="1" smtClean="0">
                <a:solidFill>
                  <a:srgbClr val="FFFFFF"/>
                </a:solidFill>
              </a:rPr>
              <a:t>Some</a:t>
            </a:r>
            <a:r>
              <a:rPr lang="nl-NL" sz="2800" dirty="0" smtClean="0">
                <a:solidFill>
                  <a:srgbClr val="FFFFFF"/>
                </a:solidFill>
              </a:rPr>
              <a:t> of the </a:t>
            </a:r>
            <a:r>
              <a:rPr lang="nl-NL" sz="2800" dirty="0" err="1" smtClean="0">
                <a:solidFill>
                  <a:srgbClr val="FFFFFF"/>
                </a:solidFill>
              </a:rPr>
              <a:t>spiritually</a:t>
            </a:r>
            <a:r>
              <a:rPr lang="nl-NL" sz="2800" dirty="0" smtClean="0">
                <a:solidFill>
                  <a:srgbClr val="FFFFFF"/>
                </a:solidFill>
              </a:rPr>
              <a:t> </a:t>
            </a:r>
            <a:r>
              <a:rPr lang="nl-NL" sz="2800" dirty="0" err="1" smtClean="0">
                <a:solidFill>
                  <a:srgbClr val="FFFFFF"/>
                </a:solidFill>
              </a:rPr>
              <a:t>inclined</a:t>
            </a:r>
            <a:r>
              <a:rPr lang="nl-NL" sz="2800" dirty="0" smtClean="0">
                <a:solidFill>
                  <a:srgbClr val="FFFFFF"/>
                </a:solidFill>
              </a:rPr>
              <a:t> </a:t>
            </a:r>
            <a:r>
              <a:rPr lang="nl-NL" sz="2800" dirty="0" err="1" smtClean="0">
                <a:solidFill>
                  <a:srgbClr val="FFFFFF"/>
                </a:solidFill>
              </a:rPr>
              <a:t>proponents</a:t>
            </a:r>
            <a:r>
              <a:rPr lang="nl-NL" sz="2800" dirty="0" smtClean="0">
                <a:solidFill>
                  <a:srgbClr val="FFFFFF"/>
                </a:solidFill>
              </a:rPr>
              <a:t> </a:t>
            </a:r>
            <a:r>
              <a:rPr lang="nl-NL" sz="2800" dirty="0" err="1" smtClean="0">
                <a:solidFill>
                  <a:srgbClr val="FFFFFF"/>
                </a:solidFill>
              </a:rPr>
              <a:t>respond</a:t>
            </a:r>
            <a:r>
              <a:rPr lang="nl-NL" sz="2800" dirty="0" smtClean="0">
                <a:solidFill>
                  <a:srgbClr val="FFFFFF"/>
                </a:solidFill>
              </a:rPr>
              <a:t> </a:t>
            </a:r>
            <a:r>
              <a:rPr lang="nl-NL" sz="2800" dirty="0" err="1" smtClean="0">
                <a:solidFill>
                  <a:srgbClr val="FFFFFF"/>
                </a:solidFill>
              </a:rPr>
              <a:t>that</a:t>
            </a:r>
            <a:r>
              <a:rPr lang="nl-NL" sz="2800" dirty="0" smtClean="0">
                <a:solidFill>
                  <a:srgbClr val="FFFFFF"/>
                </a:solidFill>
              </a:rPr>
              <a:t> </a:t>
            </a:r>
            <a:r>
              <a:rPr lang="nl-NL" sz="2800" dirty="0" err="1" smtClean="0">
                <a:solidFill>
                  <a:srgbClr val="FFFFFF"/>
                </a:solidFill>
              </a:rPr>
              <a:t>psi</a:t>
            </a:r>
            <a:r>
              <a:rPr lang="nl-NL" sz="2800" dirty="0" smtClean="0">
                <a:solidFill>
                  <a:srgbClr val="FFFFFF"/>
                </a:solidFill>
              </a:rPr>
              <a:t> </a:t>
            </a:r>
            <a:r>
              <a:rPr lang="nl-NL" sz="2800" dirty="0" err="1" smtClean="0">
                <a:solidFill>
                  <a:srgbClr val="FFFFFF"/>
                </a:solidFill>
              </a:rPr>
              <a:t>can</a:t>
            </a:r>
            <a:r>
              <a:rPr lang="nl-NL" sz="2800" dirty="0" smtClean="0">
                <a:solidFill>
                  <a:srgbClr val="FFFFFF"/>
                </a:solidFill>
              </a:rPr>
              <a:t> </a:t>
            </a:r>
            <a:r>
              <a:rPr lang="nl-NL" sz="2800" dirty="0" err="1" smtClean="0">
                <a:solidFill>
                  <a:srgbClr val="FFFFFF"/>
                </a:solidFill>
              </a:rPr>
              <a:t>only</a:t>
            </a:r>
            <a:r>
              <a:rPr lang="nl-NL" sz="2800" dirty="0" smtClean="0">
                <a:solidFill>
                  <a:srgbClr val="FFFFFF"/>
                </a:solidFill>
              </a:rPr>
              <a:t> </a:t>
            </a:r>
            <a:r>
              <a:rPr lang="nl-NL" sz="2800" dirty="0" err="1" smtClean="0">
                <a:solidFill>
                  <a:srgbClr val="FFFFFF"/>
                </a:solidFill>
              </a:rPr>
              <a:t>be</a:t>
            </a:r>
            <a:r>
              <a:rPr lang="nl-NL" sz="2800" dirty="0" smtClean="0">
                <a:solidFill>
                  <a:srgbClr val="FFFFFF"/>
                </a:solidFill>
              </a:rPr>
              <a:t> </a:t>
            </a:r>
            <a:r>
              <a:rPr lang="nl-NL" sz="2800" dirty="0" err="1" smtClean="0">
                <a:solidFill>
                  <a:srgbClr val="FFFFFF"/>
                </a:solidFill>
              </a:rPr>
              <a:t>used</a:t>
            </a:r>
            <a:r>
              <a:rPr lang="nl-NL" sz="2800" dirty="0" smtClean="0">
                <a:solidFill>
                  <a:srgbClr val="FFFFFF"/>
                </a:solidFill>
              </a:rPr>
              <a:t> </a:t>
            </a:r>
            <a:r>
              <a:rPr lang="nl-NL" sz="2800" dirty="0" err="1" smtClean="0">
                <a:solidFill>
                  <a:srgbClr val="FFFFFF"/>
                </a:solidFill>
              </a:rPr>
              <a:t>for</a:t>
            </a:r>
            <a:r>
              <a:rPr lang="nl-NL" sz="2800" dirty="0" smtClean="0">
                <a:solidFill>
                  <a:srgbClr val="FFFFFF"/>
                </a:solidFill>
              </a:rPr>
              <a:t> the ‘</a:t>
            </a:r>
            <a:r>
              <a:rPr lang="nl-NL" sz="2800" dirty="0" err="1" smtClean="0">
                <a:solidFill>
                  <a:srgbClr val="FFFFFF"/>
                </a:solidFill>
              </a:rPr>
              <a:t>good</a:t>
            </a:r>
            <a:r>
              <a:rPr lang="nl-NL" sz="2800" dirty="0" smtClean="0">
                <a:solidFill>
                  <a:srgbClr val="FFFFFF"/>
                </a:solidFill>
              </a:rPr>
              <a:t>’ . In </a:t>
            </a:r>
            <a:r>
              <a:rPr lang="nl-NL" sz="2800" dirty="0" err="1" smtClean="0">
                <a:solidFill>
                  <a:srgbClr val="FFFFFF"/>
                </a:solidFill>
              </a:rPr>
              <a:t>spite</a:t>
            </a:r>
            <a:r>
              <a:rPr lang="nl-NL" sz="2800" dirty="0" smtClean="0">
                <a:solidFill>
                  <a:srgbClr val="FFFFFF"/>
                </a:solidFill>
              </a:rPr>
              <a:t> of </a:t>
            </a:r>
            <a:r>
              <a:rPr lang="nl-NL" sz="2800" dirty="0" err="1" smtClean="0">
                <a:solidFill>
                  <a:srgbClr val="FFFFFF"/>
                </a:solidFill>
              </a:rPr>
              <a:t>reports</a:t>
            </a:r>
            <a:r>
              <a:rPr lang="nl-NL" sz="2800" dirty="0" smtClean="0">
                <a:solidFill>
                  <a:srgbClr val="FFFFFF"/>
                </a:solidFill>
              </a:rPr>
              <a:t> on black </a:t>
            </a:r>
            <a:r>
              <a:rPr lang="nl-NL" sz="2800" dirty="0" err="1" smtClean="0">
                <a:solidFill>
                  <a:srgbClr val="FFFFFF"/>
                </a:solidFill>
              </a:rPr>
              <a:t>magic</a:t>
            </a:r>
            <a:r>
              <a:rPr lang="nl-NL" sz="2800" dirty="0" smtClean="0">
                <a:solidFill>
                  <a:srgbClr val="FFFFFF"/>
                </a:solidFill>
              </a:rPr>
              <a:t>.</a:t>
            </a:r>
          </a:p>
          <a:p>
            <a:r>
              <a:rPr lang="nl-NL" sz="2800" dirty="0">
                <a:solidFill>
                  <a:srgbClr val="FFFFFF"/>
                </a:solidFill>
              </a:rPr>
              <a:t>But even without the explicit goal </a:t>
            </a:r>
            <a:r>
              <a:rPr lang="nl-NL" sz="2800" dirty="0" err="1">
                <a:solidFill>
                  <a:srgbClr val="FFFFFF"/>
                </a:solidFill>
              </a:rPr>
              <a:t>to</a:t>
            </a:r>
            <a:r>
              <a:rPr lang="nl-NL" sz="2800" dirty="0">
                <a:solidFill>
                  <a:srgbClr val="FFFFFF"/>
                </a:solidFill>
              </a:rPr>
              <a:t> </a:t>
            </a:r>
            <a:r>
              <a:rPr lang="nl-NL" sz="2800" dirty="0" err="1" smtClean="0">
                <a:solidFill>
                  <a:srgbClr val="FFFFFF"/>
                </a:solidFill>
              </a:rPr>
              <a:t>use</a:t>
            </a:r>
            <a:r>
              <a:rPr lang="nl-NL" sz="2800" dirty="0" smtClean="0">
                <a:solidFill>
                  <a:srgbClr val="FFFFFF"/>
                </a:solidFill>
              </a:rPr>
              <a:t> </a:t>
            </a:r>
            <a:r>
              <a:rPr lang="nl-NL" sz="2800" dirty="0" err="1" smtClean="0">
                <a:solidFill>
                  <a:srgbClr val="FFFFFF"/>
                </a:solidFill>
              </a:rPr>
              <a:t>psi</a:t>
            </a:r>
            <a:r>
              <a:rPr lang="nl-NL" sz="2800" dirty="0" smtClean="0">
                <a:solidFill>
                  <a:srgbClr val="FFFFFF"/>
                </a:solidFill>
              </a:rPr>
              <a:t>, </a:t>
            </a:r>
            <a:r>
              <a:rPr lang="nl-NL" sz="2800" dirty="0">
                <a:solidFill>
                  <a:srgbClr val="FFFFFF"/>
                </a:solidFill>
              </a:rPr>
              <a:t>the </a:t>
            </a:r>
            <a:r>
              <a:rPr lang="nl-NL" sz="2800" dirty="0" err="1">
                <a:solidFill>
                  <a:srgbClr val="FFFFFF"/>
                </a:solidFill>
              </a:rPr>
              <a:t>results</a:t>
            </a:r>
            <a:r>
              <a:rPr lang="nl-NL" sz="2800" dirty="0">
                <a:solidFill>
                  <a:srgbClr val="FFFFFF"/>
                </a:solidFill>
              </a:rPr>
              <a:t> </a:t>
            </a:r>
            <a:r>
              <a:rPr lang="nl-NL" sz="2800" dirty="0" err="1">
                <a:solidFill>
                  <a:srgbClr val="FFFFFF"/>
                </a:solidFill>
              </a:rPr>
              <a:t>tend</a:t>
            </a:r>
            <a:r>
              <a:rPr lang="nl-NL" sz="2800" dirty="0">
                <a:solidFill>
                  <a:srgbClr val="FFFFFF"/>
                </a:solidFill>
              </a:rPr>
              <a:t> </a:t>
            </a:r>
            <a:r>
              <a:rPr lang="nl-NL" sz="2800" dirty="0" err="1">
                <a:solidFill>
                  <a:srgbClr val="FFFFFF"/>
                </a:solidFill>
              </a:rPr>
              <a:t>to</a:t>
            </a:r>
            <a:r>
              <a:rPr lang="nl-NL" sz="2800" dirty="0">
                <a:solidFill>
                  <a:srgbClr val="FFFFFF"/>
                </a:solidFill>
              </a:rPr>
              <a:t> </a:t>
            </a:r>
            <a:r>
              <a:rPr lang="nl-NL" sz="2800" dirty="0" err="1">
                <a:solidFill>
                  <a:srgbClr val="FFFFFF"/>
                </a:solidFill>
              </a:rPr>
              <a:t>decline</a:t>
            </a:r>
            <a:r>
              <a:rPr lang="nl-NL" sz="2800" dirty="0">
                <a:solidFill>
                  <a:srgbClr val="FFFFFF"/>
                </a:solidFill>
              </a:rPr>
              <a:t> (</a:t>
            </a:r>
            <a:r>
              <a:rPr lang="nl-NL" sz="2800" dirty="0" err="1">
                <a:solidFill>
                  <a:srgbClr val="FFFFFF"/>
                </a:solidFill>
              </a:rPr>
              <a:t>and</a:t>
            </a:r>
            <a:r>
              <a:rPr lang="nl-NL" sz="2800" dirty="0">
                <a:solidFill>
                  <a:srgbClr val="FFFFFF"/>
                </a:solidFill>
              </a:rPr>
              <a:t> </a:t>
            </a:r>
            <a:r>
              <a:rPr lang="nl-NL" sz="2800" dirty="0" err="1" smtClean="0">
                <a:solidFill>
                  <a:srgbClr val="FFFFFF"/>
                </a:solidFill>
              </a:rPr>
              <a:t>possibly</a:t>
            </a:r>
            <a:r>
              <a:rPr lang="nl-NL" sz="2800" dirty="0" smtClean="0">
                <a:solidFill>
                  <a:srgbClr val="FFFFFF"/>
                </a:solidFill>
              </a:rPr>
              <a:t> </a:t>
            </a:r>
            <a:r>
              <a:rPr lang="nl-NL" sz="2800" dirty="0" err="1">
                <a:solidFill>
                  <a:srgbClr val="FFFFFF"/>
                </a:solidFill>
              </a:rPr>
              <a:t>incline</a:t>
            </a:r>
            <a:r>
              <a:rPr lang="nl-NL" sz="2800" dirty="0">
                <a:solidFill>
                  <a:srgbClr val="FFFFFF"/>
                </a:solidFill>
              </a:rPr>
              <a:t> </a:t>
            </a:r>
            <a:r>
              <a:rPr lang="nl-NL" sz="2800" dirty="0" err="1" smtClean="0">
                <a:solidFill>
                  <a:srgbClr val="FFFFFF"/>
                </a:solidFill>
              </a:rPr>
              <a:t>again</a:t>
            </a:r>
            <a:r>
              <a:rPr lang="nl-NL" sz="2800" dirty="0" smtClean="0">
                <a:solidFill>
                  <a:srgbClr val="FFFFFF"/>
                </a:solidFill>
              </a:rPr>
              <a:t>). The </a:t>
            </a:r>
            <a:r>
              <a:rPr lang="nl-NL" sz="2800" dirty="0" err="1" smtClean="0">
                <a:solidFill>
                  <a:srgbClr val="FFFFFF"/>
                </a:solidFill>
              </a:rPr>
              <a:t>mysterious</a:t>
            </a:r>
            <a:r>
              <a:rPr lang="nl-NL" sz="2800" dirty="0" smtClean="0">
                <a:solidFill>
                  <a:srgbClr val="FFFFFF"/>
                </a:solidFill>
              </a:rPr>
              <a:t> </a:t>
            </a:r>
            <a:r>
              <a:rPr lang="nl-NL" sz="2800" b="1" dirty="0" err="1" smtClean="0">
                <a:solidFill>
                  <a:srgbClr val="FFFFFF"/>
                </a:solidFill>
              </a:rPr>
              <a:t>decline</a:t>
            </a:r>
            <a:r>
              <a:rPr lang="nl-NL" sz="2800" b="1" dirty="0" smtClean="0">
                <a:solidFill>
                  <a:srgbClr val="FFFFFF"/>
                </a:solidFill>
              </a:rPr>
              <a:t> effect</a:t>
            </a:r>
            <a:r>
              <a:rPr lang="nl-NL" sz="2800" dirty="0" smtClean="0">
                <a:solidFill>
                  <a:srgbClr val="FFFFFF"/>
                </a:solidFill>
              </a:rPr>
              <a:t>.</a:t>
            </a:r>
            <a:endParaRPr lang="nl-NL" sz="2800" dirty="0">
              <a:solidFill>
                <a:srgbClr val="FFFFFF"/>
              </a:solidFill>
            </a:endParaRPr>
          </a:p>
          <a:p>
            <a:endParaRPr lang="nl-NL" sz="2800" dirty="0" smtClean="0">
              <a:solidFill>
                <a:srgbClr val="FFFFFF"/>
              </a:solidFill>
            </a:endParaRPr>
          </a:p>
          <a:p>
            <a:endParaRPr lang="nl-NL" sz="28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15</a:t>
            </a:fld>
            <a:endParaRPr lang="en-US"/>
          </a:p>
        </p:txBody>
      </p:sp>
    </p:spTree>
    <p:extLst>
      <p:ext uri="{BB962C8B-B14F-4D97-AF65-F5344CB8AC3E}">
        <p14:creationId xmlns:p14="http://schemas.microsoft.com/office/powerpoint/2010/main" val="1003479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A3B3B4"/>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A3B3B4"/>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A3B3B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FFFFFF"/>
                </a:solidFill>
              </a:rPr>
              <a:t>Further</a:t>
            </a:r>
            <a:r>
              <a:rPr lang="nl-NL" dirty="0" smtClean="0">
                <a:solidFill>
                  <a:srgbClr val="FFFFFF"/>
                </a:solidFill>
              </a:rPr>
              <a:t> </a:t>
            </a:r>
            <a:r>
              <a:rPr lang="nl-NL" dirty="0" err="1" smtClean="0">
                <a:solidFill>
                  <a:srgbClr val="FFFFFF"/>
                </a:solidFill>
              </a:rPr>
              <a:t>secrets</a:t>
            </a:r>
            <a:endParaRPr lang="nl-NL" dirty="0">
              <a:solidFill>
                <a:srgbClr val="FFFFFF"/>
              </a:solidFill>
            </a:endParaRPr>
          </a:p>
        </p:txBody>
      </p:sp>
      <p:sp>
        <p:nvSpPr>
          <p:cNvPr id="3" name="Tijdelijke aanduiding voor inhoud 2"/>
          <p:cNvSpPr>
            <a:spLocks noGrp="1"/>
          </p:cNvSpPr>
          <p:nvPr>
            <p:ph idx="1"/>
          </p:nvPr>
        </p:nvSpPr>
        <p:spPr/>
        <p:txBody>
          <a:bodyPr>
            <a:normAutofit/>
          </a:bodyPr>
          <a:lstStyle/>
          <a:p>
            <a:r>
              <a:rPr lang="nl-NL" sz="3600" dirty="0" err="1" smtClean="0">
                <a:solidFill>
                  <a:srgbClr val="FFFFFF"/>
                </a:solidFill>
              </a:rPr>
              <a:t>Experimenter</a:t>
            </a:r>
            <a:r>
              <a:rPr lang="nl-NL" sz="3600" dirty="0" smtClean="0">
                <a:solidFill>
                  <a:srgbClr val="FFFFFF"/>
                </a:solidFill>
              </a:rPr>
              <a:t> </a:t>
            </a:r>
            <a:r>
              <a:rPr lang="nl-NL" sz="3600" dirty="0" err="1" smtClean="0">
                <a:solidFill>
                  <a:srgbClr val="FFFFFF"/>
                </a:solidFill>
              </a:rPr>
              <a:t>Psi</a:t>
            </a:r>
            <a:r>
              <a:rPr lang="nl-NL" sz="3600" dirty="0" smtClean="0">
                <a:solidFill>
                  <a:srgbClr val="FFFFFF"/>
                </a:solidFill>
              </a:rPr>
              <a:t> </a:t>
            </a:r>
            <a:r>
              <a:rPr lang="nl-NL" sz="3600" dirty="0" err="1" smtClean="0">
                <a:solidFill>
                  <a:srgbClr val="FFFFFF"/>
                </a:solidFill>
              </a:rPr>
              <a:t>effects</a:t>
            </a:r>
            <a:endParaRPr lang="nl-NL" sz="3600" dirty="0" smtClean="0">
              <a:solidFill>
                <a:srgbClr val="FFFFFF"/>
              </a:solidFill>
            </a:endParaRPr>
          </a:p>
          <a:p>
            <a:r>
              <a:rPr lang="nl-NL" sz="3600" dirty="0" smtClean="0">
                <a:solidFill>
                  <a:srgbClr val="FFFFFF"/>
                </a:solidFill>
              </a:rPr>
              <a:t>Analyzer </a:t>
            </a:r>
            <a:r>
              <a:rPr lang="nl-NL" sz="3600" dirty="0" err="1" smtClean="0">
                <a:solidFill>
                  <a:srgbClr val="FFFFFF"/>
                </a:solidFill>
              </a:rPr>
              <a:t>effects</a:t>
            </a:r>
            <a:endParaRPr lang="nl-NL" sz="3600" dirty="0" smtClean="0">
              <a:solidFill>
                <a:srgbClr val="FFFFFF"/>
              </a:solidFill>
            </a:endParaRPr>
          </a:p>
          <a:p>
            <a:r>
              <a:rPr lang="nl-NL" sz="3600" dirty="0" smtClean="0">
                <a:solidFill>
                  <a:srgbClr val="FFFFFF"/>
                </a:solidFill>
              </a:rPr>
              <a:t>Retro PK </a:t>
            </a:r>
            <a:r>
              <a:rPr lang="nl-NL" sz="3600" dirty="0" err="1" smtClean="0">
                <a:solidFill>
                  <a:srgbClr val="FFFFFF"/>
                </a:solidFill>
              </a:rPr>
              <a:t>effects</a:t>
            </a:r>
            <a:endParaRPr lang="nl-NL" sz="3600" dirty="0" smtClean="0">
              <a:solidFill>
                <a:srgbClr val="FFFFFF"/>
              </a:solidFill>
            </a:endParaRPr>
          </a:p>
          <a:p>
            <a:pPr marL="0" indent="0">
              <a:buNone/>
            </a:pPr>
            <a:endParaRPr lang="nl-NL" sz="36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16</a:t>
            </a:fld>
            <a:endParaRPr lang="en-US"/>
          </a:p>
        </p:txBody>
      </p:sp>
      <p:pic>
        <p:nvPicPr>
          <p:cNvPr id="6" name="Afbeelding 5"/>
          <p:cNvPicPr>
            <a:picLocks noChangeAspect="1"/>
          </p:cNvPicPr>
          <p:nvPr/>
        </p:nvPicPr>
        <p:blipFill>
          <a:blip r:embed="rId3"/>
          <a:stretch>
            <a:fillRect/>
          </a:stretch>
        </p:blipFill>
        <p:spPr>
          <a:xfrm>
            <a:off x="5557520" y="4340412"/>
            <a:ext cx="2362200" cy="1778000"/>
          </a:xfrm>
          <a:prstGeom prst="rect">
            <a:avLst/>
          </a:prstGeom>
        </p:spPr>
      </p:pic>
    </p:spTree>
    <p:extLst>
      <p:ext uri="{BB962C8B-B14F-4D97-AF65-F5344CB8AC3E}">
        <p14:creationId xmlns:p14="http://schemas.microsoft.com/office/powerpoint/2010/main" val="1407314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9797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9797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9797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6149" y="381000"/>
            <a:ext cx="8506295" cy="1371600"/>
          </a:xfrm>
        </p:spPr>
        <p:txBody>
          <a:bodyPr>
            <a:normAutofit fontScale="90000"/>
          </a:bodyPr>
          <a:lstStyle/>
          <a:p>
            <a:r>
              <a:rPr lang="nl-NL" dirty="0" err="1" smtClean="0">
                <a:solidFill>
                  <a:srgbClr val="FFFFFF"/>
                </a:solidFill>
              </a:rPr>
              <a:t>Secret</a:t>
            </a:r>
            <a:r>
              <a:rPr lang="nl-NL" dirty="0" smtClean="0">
                <a:solidFill>
                  <a:srgbClr val="FFFFFF"/>
                </a:solidFill>
              </a:rPr>
              <a:t> 4</a:t>
            </a:r>
            <a:br>
              <a:rPr lang="nl-NL" dirty="0" smtClean="0">
                <a:solidFill>
                  <a:srgbClr val="FFFFFF"/>
                </a:solidFill>
              </a:rPr>
            </a:br>
            <a:r>
              <a:rPr lang="nl-NL" sz="4000" dirty="0" smtClean="0">
                <a:solidFill>
                  <a:srgbClr val="FFFFFF"/>
                </a:solidFill>
              </a:rPr>
              <a:t>The </a:t>
            </a:r>
            <a:r>
              <a:rPr lang="nl-NL" sz="4000" dirty="0" err="1" smtClean="0">
                <a:solidFill>
                  <a:srgbClr val="FFFFFF"/>
                </a:solidFill>
              </a:rPr>
              <a:t>results</a:t>
            </a:r>
            <a:r>
              <a:rPr lang="nl-NL" sz="4000" dirty="0" smtClean="0">
                <a:solidFill>
                  <a:srgbClr val="FFFFFF"/>
                </a:solidFill>
              </a:rPr>
              <a:t> are </a:t>
            </a:r>
            <a:r>
              <a:rPr lang="nl-NL" sz="3600" dirty="0" err="1" smtClean="0">
                <a:solidFill>
                  <a:srgbClr val="FFFFFF"/>
                </a:solidFill>
              </a:rPr>
              <a:t>dependent</a:t>
            </a:r>
            <a:r>
              <a:rPr lang="nl-NL" sz="3600" dirty="0" smtClean="0">
                <a:solidFill>
                  <a:srgbClr val="FFFFFF"/>
                </a:solidFill>
              </a:rPr>
              <a:t> of the </a:t>
            </a:r>
            <a:r>
              <a:rPr lang="nl-NL" sz="3600" dirty="0" err="1" smtClean="0">
                <a:solidFill>
                  <a:srgbClr val="FFFFFF"/>
                </a:solidFill>
              </a:rPr>
              <a:t>Experimenter</a:t>
            </a:r>
            <a:endParaRPr lang="nl-NL" sz="4400" dirty="0">
              <a:solidFill>
                <a:srgbClr val="FFFFFF"/>
              </a:solidFill>
            </a:endParaRPr>
          </a:p>
        </p:txBody>
      </p:sp>
      <p:sp>
        <p:nvSpPr>
          <p:cNvPr id="3" name="Tijdelijke aanduiding voor inhoud 2"/>
          <p:cNvSpPr>
            <a:spLocks noGrp="1"/>
          </p:cNvSpPr>
          <p:nvPr>
            <p:ph idx="1"/>
          </p:nvPr>
        </p:nvSpPr>
        <p:spPr>
          <a:xfrm>
            <a:off x="426916" y="2084294"/>
            <a:ext cx="8335528" cy="3639670"/>
          </a:xfrm>
        </p:spPr>
        <p:txBody>
          <a:bodyPr>
            <a:noAutofit/>
          </a:bodyPr>
          <a:lstStyle/>
          <a:p>
            <a:r>
              <a:rPr lang="nl-NL" sz="2400" dirty="0" err="1" smtClean="0">
                <a:solidFill>
                  <a:srgbClr val="FFFFFF"/>
                </a:solidFill>
              </a:rPr>
              <a:t>Rosenthal</a:t>
            </a:r>
            <a:r>
              <a:rPr lang="nl-NL" sz="2400" dirty="0" smtClean="0">
                <a:solidFill>
                  <a:srgbClr val="FFFFFF"/>
                </a:solidFill>
              </a:rPr>
              <a:t> effect</a:t>
            </a:r>
          </a:p>
          <a:p>
            <a:pPr lvl="1"/>
            <a:r>
              <a:rPr lang="nl-NL" sz="2400" dirty="0" err="1" smtClean="0">
                <a:solidFill>
                  <a:srgbClr val="FFFFFF"/>
                </a:solidFill>
              </a:rPr>
              <a:t>Experimenter</a:t>
            </a:r>
            <a:r>
              <a:rPr lang="nl-NL" sz="2400" dirty="0" smtClean="0">
                <a:solidFill>
                  <a:srgbClr val="FFFFFF"/>
                </a:solidFill>
              </a:rPr>
              <a:t> </a:t>
            </a:r>
            <a:r>
              <a:rPr lang="nl-NL" sz="2400" dirty="0" err="1" smtClean="0">
                <a:solidFill>
                  <a:srgbClr val="FFFFFF"/>
                </a:solidFill>
              </a:rPr>
              <a:t>brings</a:t>
            </a:r>
            <a:r>
              <a:rPr lang="nl-NL" sz="2400" dirty="0" smtClean="0">
                <a:solidFill>
                  <a:srgbClr val="FFFFFF"/>
                </a:solidFill>
              </a:rPr>
              <a:t> </a:t>
            </a:r>
            <a:r>
              <a:rPr lang="nl-NL" sz="2400" dirty="0" err="1" smtClean="0">
                <a:solidFill>
                  <a:srgbClr val="FFFFFF"/>
                </a:solidFill>
              </a:rPr>
              <a:t>about</a:t>
            </a:r>
            <a:r>
              <a:rPr lang="nl-NL" sz="2400" dirty="0" smtClean="0">
                <a:solidFill>
                  <a:srgbClr val="FFFFFF"/>
                </a:solidFill>
              </a:rPr>
              <a:t> the best in the participant</a:t>
            </a:r>
          </a:p>
          <a:p>
            <a:pPr lvl="1"/>
            <a:r>
              <a:rPr lang="nl-NL" sz="2400" dirty="0" err="1" smtClean="0">
                <a:solidFill>
                  <a:srgbClr val="FFFFFF"/>
                </a:solidFill>
              </a:rPr>
              <a:t>Famous</a:t>
            </a:r>
            <a:r>
              <a:rPr lang="nl-NL" sz="2400" dirty="0" smtClean="0">
                <a:solidFill>
                  <a:srgbClr val="FFFFFF"/>
                </a:solidFill>
              </a:rPr>
              <a:t> </a:t>
            </a:r>
            <a:r>
              <a:rPr lang="nl-NL" sz="2400" dirty="0" err="1" smtClean="0">
                <a:solidFill>
                  <a:srgbClr val="FFFFFF"/>
                </a:solidFill>
              </a:rPr>
              <a:t>Schlitz</a:t>
            </a:r>
            <a:r>
              <a:rPr lang="nl-NL" sz="2400" dirty="0" smtClean="0">
                <a:solidFill>
                  <a:srgbClr val="FFFFFF"/>
                </a:solidFill>
              </a:rPr>
              <a:t> </a:t>
            </a:r>
            <a:r>
              <a:rPr lang="nl-NL" sz="2400" dirty="0" err="1" smtClean="0">
                <a:solidFill>
                  <a:srgbClr val="FFFFFF"/>
                </a:solidFill>
              </a:rPr>
              <a:t>Wiseman</a:t>
            </a:r>
            <a:r>
              <a:rPr lang="nl-NL" sz="2400" dirty="0" smtClean="0">
                <a:solidFill>
                  <a:srgbClr val="FFFFFF"/>
                </a:solidFill>
              </a:rPr>
              <a:t> </a:t>
            </a:r>
            <a:r>
              <a:rPr lang="nl-NL" sz="2400" dirty="0" err="1" smtClean="0">
                <a:solidFill>
                  <a:srgbClr val="FFFFFF"/>
                </a:solidFill>
              </a:rPr>
              <a:t>study</a:t>
            </a:r>
            <a:r>
              <a:rPr lang="nl-NL" sz="2400" dirty="0" smtClean="0">
                <a:solidFill>
                  <a:srgbClr val="FFFFFF"/>
                </a:solidFill>
              </a:rPr>
              <a:t> (parallel studies)</a:t>
            </a:r>
          </a:p>
          <a:p>
            <a:r>
              <a:rPr lang="nl-NL" sz="2400" dirty="0" err="1" smtClean="0">
                <a:solidFill>
                  <a:srgbClr val="FFFFFF"/>
                </a:solidFill>
              </a:rPr>
              <a:t>Psi</a:t>
            </a:r>
            <a:r>
              <a:rPr lang="nl-NL" sz="2400" dirty="0" smtClean="0">
                <a:solidFill>
                  <a:srgbClr val="FFFFFF"/>
                </a:solidFill>
              </a:rPr>
              <a:t> effect</a:t>
            </a:r>
          </a:p>
          <a:p>
            <a:pPr lvl="1"/>
            <a:r>
              <a:rPr lang="nl-NL" sz="2400" dirty="0" smtClean="0">
                <a:solidFill>
                  <a:srgbClr val="FFFFFF"/>
                </a:solidFill>
              </a:rPr>
              <a:t>The </a:t>
            </a:r>
            <a:r>
              <a:rPr lang="nl-NL" sz="2400" dirty="0" err="1" smtClean="0">
                <a:solidFill>
                  <a:srgbClr val="FFFFFF"/>
                </a:solidFill>
              </a:rPr>
              <a:t>experimenter</a:t>
            </a:r>
            <a:r>
              <a:rPr lang="nl-NL" sz="2400" dirty="0">
                <a:solidFill>
                  <a:srgbClr val="FFFFFF"/>
                </a:solidFill>
              </a:rPr>
              <a:t> </a:t>
            </a:r>
            <a:r>
              <a:rPr lang="nl-NL" sz="2400" dirty="0" err="1" smtClean="0">
                <a:solidFill>
                  <a:srgbClr val="FFFFFF"/>
                </a:solidFill>
              </a:rPr>
              <a:t>contributes</a:t>
            </a:r>
            <a:r>
              <a:rPr lang="nl-NL" sz="2400" dirty="0" smtClean="0">
                <a:solidFill>
                  <a:srgbClr val="FFFFFF"/>
                </a:solidFill>
              </a:rPr>
              <a:t> as </a:t>
            </a:r>
            <a:r>
              <a:rPr lang="nl-NL" sz="2400" dirty="0" err="1" smtClean="0">
                <a:solidFill>
                  <a:srgbClr val="FFFFFF"/>
                </a:solidFill>
              </a:rPr>
              <a:t>if</a:t>
            </a:r>
            <a:r>
              <a:rPr lang="nl-NL" sz="2400" dirty="0" smtClean="0">
                <a:solidFill>
                  <a:srgbClr val="FFFFFF"/>
                </a:solidFill>
              </a:rPr>
              <a:t> (s)he is a participant</a:t>
            </a:r>
          </a:p>
          <a:p>
            <a:pPr lvl="1"/>
            <a:r>
              <a:rPr lang="nl-NL" sz="2400" dirty="0" err="1" smtClean="0">
                <a:solidFill>
                  <a:srgbClr val="FFFFFF"/>
                </a:solidFill>
              </a:rPr>
              <a:t>Millar</a:t>
            </a:r>
            <a:r>
              <a:rPr lang="nl-NL" sz="2400" dirty="0" smtClean="0">
                <a:solidFill>
                  <a:srgbClr val="FFFFFF"/>
                </a:solidFill>
              </a:rPr>
              <a:t> claims </a:t>
            </a:r>
            <a:r>
              <a:rPr lang="nl-NL" sz="2400" dirty="0" err="1" smtClean="0">
                <a:solidFill>
                  <a:srgbClr val="FFFFFF"/>
                </a:solidFill>
              </a:rPr>
              <a:t>that</a:t>
            </a:r>
            <a:r>
              <a:rPr lang="nl-NL" sz="2400" dirty="0" smtClean="0">
                <a:solidFill>
                  <a:srgbClr val="FFFFFF"/>
                </a:solidFill>
              </a:rPr>
              <a:t> </a:t>
            </a:r>
            <a:r>
              <a:rPr lang="nl-NL" sz="2400" dirty="0" err="1" smtClean="0">
                <a:solidFill>
                  <a:srgbClr val="FFFFFF"/>
                </a:solidFill>
              </a:rPr>
              <a:t>all</a:t>
            </a:r>
            <a:r>
              <a:rPr lang="nl-NL" sz="2400" dirty="0" smtClean="0">
                <a:solidFill>
                  <a:srgbClr val="FFFFFF"/>
                </a:solidFill>
              </a:rPr>
              <a:t> </a:t>
            </a:r>
            <a:r>
              <a:rPr lang="nl-NL" sz="2400" dirty="0" err="1" smtClean="0">
                <a:solidFill>
                  <a:srgbClr val="FFFFFF"/>
                </a:solidFill>
              </a:rPr>
              <a:t>results</a:t>
            </a:r>
            <a:r>
              <a:rPr lang="nl-NL" sz="2400" dirty="0" smtClean="0">
                <a:solidFill>
                  <a:srgbClr val="FFFFFF"/>
                </a:solidFill>
              </a:rPr>
              <a:t> are </a:t>
            </a:r>
            <a:r>
              <a:rPr lang="nl-NL" sz="2400" dirty="0" err="1" smtClean="0">
                <a:solidFill>
                  <a:srgbClr val="FFFFFF"/>
                </a:solidFill>
              </a:rPr>
              <a:t>experimenter</a:t>
            </a:r>
            <a:r>
              <a:rPr lang="nl-NL" sz="2400" dirty="0" smtClean="0">
                <a:solidFill>
                  <a:srgbClr val="FFFFFF"/>
                </a:solidFill>
              </a:rPr>
              <a:t> </a:t>
            </a:r>
            <a:r>
              <a:rPr lang="nl-NL" sz="2400" dirty="0" err="1" smtClean="0">
                <a:solidFill>
                  <a:srgbClr val="FFFFFF"/>
                </a:solidFill>
              </a:rPr>
              <a:t>effects</a:t>
            </a:r>
            <a:endParaRPr lang="nl-NL" sz="2400" dirty="0" smtClean="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17</a:t>
            </a:fld>
            <a:endParaRPr lang="en-US"/>
          </a:p>
        </p:txBody>
      </p:sp>
      <p:pic>
        <p:nvPicPr>
          <p:cNvPr id="5" name="Afbeelding 4"/>
          <p:cNvPicPr>
            <a:picLocks noChangeAspect="1"/>
          </p:cNvPicPr>
          <p:nvPr/>
        </p:nvPicPr>
        <p:blipFill>
          <a:blip r:embed="rId3"/>
          <a:stretch>
            <a:fillRect/>
          </a:stretch>
        </p:blipFill>
        <p:spPr>
          <a:xfrm>
            <a:off x="3048000" y="5458012"/>
            <a:ext cx="1016000" cy="1257300"/>
          </a:xfrm>
          <a:prstGeom prst="rect">
            <a:avLst/>
          </a:prstGeom>
        </p:spPr>
      </p:pic>
      <p:pic>
        <p:nvPicPr>
          <p:cNvPr id="6" name="Afbeelding 5"/>
          <p:cNvPicPr>
            <a:picLocks noChangeAspect="1"/>
          </p:cNvPicPr>
          <p:nvPr/>
        </p:nvPicPr>
        <p:blipFill>
          <a:blip r:embed="rId4"/>
          <a:stretch>
            <a:fillRect/>
          </a:stretch>
        </p:blipFill>
        <p:spPr>
          <a:xfrm>
            <a:off x="4622800" y="5486968"/>
            <a:ext cx="1320800" cy="1228344"/>
          </a:xfrm>
          <a:prstGeom prst="rect">
            <a:avLst/>
          </a:prstGeom>
        </p:spPr>
      </p:pic>
    </p:spTree>
    <p:extLst>
      <p:ext uri="{BB962C8B-B14F-4D97-AF65-F5344CB8AC3E}">
        <p14:creationId xmlns:p14="http://schemas.microsoft.com/office/powerpoint/2010/main" val="2793374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97979"/>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97979"/>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9797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797979"/>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797979"/>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79797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0100" y="381000"/>
            <a:ext cx="7543800" cy="1371600"/>
          </a:xfrm>
        </p:spPr>
        <p:txBody>
          <a:bodyPr>
            <a:normAutofit fontScale="90000"/>
          </a:bodyPr>
          <a:lstStyle/>
          <a:p>
            <a:r>
              <a:rPr lang="nl-NL" dirty="0" err="1" smtClean="0">
                <a:solidFill>
                  <a:srgbClr val="FFFFFF"/>
                </a:solidFill>
              </a:rPr>
              <a:t>Secret</a:t>
            </a:r>
            <a:r>
              <a:rPr lang="nl-NL" dirty="0" smtClean="0">
                <a:solidFill>
                  <a:srgbClr val="FFFFFF"/>
                </a:solidFill>
              </a:rPr>
              <a:t> 5</a:t>
            </a:r>
            <a:br>
              <a:rPr lang="nl-NL" dirty="0" smtClean="0">
                <a:solidFill>
                  <a:srgbClr val="FFFFFF"/>
                </a:solidFill>
              </a:rPr>
            </a:br>
            <a:r>
              <a:rPr lang="nl-NL" sz="3600" dirty="0" smtClean="0">
                <a:solidFill>
                  <a:srgbClr val="FFFFFF"/>
                </a:solidFill>
              </a:rPr>
              <a:t>The </a:t>
            </a:r>
            <a:r>
              <a:rPr lang="nl-NL" sz="3600" dirty="0" err="1" smtClean="0">
                <a:solidFill>
                  <a:srgbClr val="FFFFFF"/>
                </a:solidFill>
              </a:rPr>
              <a:t>results</a:t>
            </a:r>
            <a:r>
              <a:rPr lang="nl-NL" sz="3600" dirty="0" smtClean="0">
                <a:solidFill>
                  <a:srgbClr val="FFFFFF"/>
                </a:solidFill>
              </a:rPr>
              <a:t> are </a:t>
            </a:r>
            <a:r>
              <a:rPr lang="nl-NL" sz="3600" dirty="0" err="1" smtClean="0">
                <a:solidFill>
                  <a:srgbClr val="FFFFFF"/>
                </a:solidFill>
              </a:rPr>
              <a:t>dependent</a:t>
            </a:r>
            <a:r>
              <a:rPr lang="nl-NL" sz="3600" dirty="0" smtClean="0">
                <a:solidFill>
                  <a:srgbClr val="FFFFFF"/>
                </a:solidFill>
              </a:rPr>
              <a:t> on </a:t>
            </a:r>
            <a:r>
              <a:rPr lang="nl-NL" sz="3600" dirty="0" err="1" smtClean="0">
                <a:solidFill>
                  <a:srgbClr val="FFFFFF"/>
                </a:solidFill>
              </a:rPr>
              <a:t>who</a:t>
            </a:r>
            <a:r>
              <a:rPr lang="nl-NL" sz="3600" dirty="0" smtClean="0">
                <a:solidFill>
                  <a:srgbClr val="FFFFFF"/>
                </a:solidFill>
              </a:rPr>
              <a:t> is </a:t>
            </a:r>
            <a:r>
              <a:rPr lang="nl-NL" sz="3600" dirty="0" err="1" smtClean="0">
                <a:solidFill>
                  <a:srgbClr val="FFFFFF"/>
                </a:solidFill>
              </a:rPr>
              <a:t>analyzing</a:t>
            </a:r>
            <a:endParaRPr lang="nl-NL" sz="3600" dirty="0">
              <a:solidFill>
                <a:srgbClr val="FFFFFF"/>
              </a:solidFill>
            </a:endParaRPr>
          </a:p>
        </p:txBody>
      </p:sp>
      <p:sp>
        <p:nvSpPr>
          <p:cNvPr id="3" name="Tijdelijke aanduiding voor inhoud 2"/>
          <p:cNvSpPr>
            <a:spLocks noGrp="1"/>
          </p:cNvSpPr>
          <p:nvPr>
            <p:ph idx="1"/>
          </p:nvPr>
        </p:nvSpPr>
        <p:spPr>
          <a:xfrm>
            <a:off x="320187" y="2084294"/>
            <a:ext cx="8484949" cy="3639670"/>
          </a:xfrm>
        </p:spPr>
        <p:txBody>
          <a:bodyPr>
            <a:noAutofit/>
          </a:bodyPr>
          <a:lstStyle/>
          <a:p>
            <a:r>
              <a:rPr lang="nl-NL" sz="2400" dirty="0" err="1" smtClean="0">
                <a:solidFill>
                  <a:srgbClr val="FFFFFF"/>
                </a:solidFill>
              </a:rPr>
              <a:t>Once</a:t>
            </a:r>
            <a:r>
              <a:rPr lang="nl-NL" sz="2400" dirty="0" smtClean="0">
                <a:solidFill>
                  <a:srgbClr val="FFFFFF"/>
                </a:solidFill>
              </a:rPr>
              <a:t> </a:t>
            </a:r>
            <a:r>
              <a:rPr lang="nl-NL" sz="2400" dirty="0" err="1" smtClean="0">
                <a:solidFill>
                  <a:srgbClr val="FFFFFF"/>
                </a:solidFill>
              </a:rPr>
              <a:t>all</a:t>
            </a:r>
            <a:r>
              <a:rPr lang="nl-NL" sz="2400" dirty="0" smtClean="0">
                <a:solidFill>
                  <a:srgbClr val="FFFFFF"/>
                </a:solidFill>
              </a:rPr>
              <a:t> data are </a:t>
            </a:r>
            <a:r>
              <a:rPr lang="nl-NL" sz="2400" dirty="0" err="1" smtClean="0">
                <a:solidFill>
                  <a:srgbClr val="FFFFFF"/>
                </a:solidFill>
              </a:rPr>
              <a:t>acquired</a:t>
            </a:r>
            <a:r>
              <a:rPr lang="nl-NL" sz="2400" dirty="0" smtClean="0">
                <a:solidFill>
                  <a:srgbClr val="FFFFFF"/>
                </a:solidFill>
              </a:rPr>
              <a:t> the </a:t>
            </a:r>
            <a:r>
              <a:rPr lang="nl-NL" sz="2400" dirty="0" err="1" smtClean="0">
                <a:solidFill>
                  <a:srgbClr val="FFFFFF"/>
                </a:solidFill>
              </a:rPr>
              <a:t>process</a:t>
            </a:r>
            <a:r>
              <a:rPr lang="nl-NL" sz="2400" dirty="0" smtClean="0">
                <a:solidFill>
                  <a:srgbClr val="FFFFFF"/>
                </a:solidFill>
              </a:rPr>
              <a:t> of analysis starts</a:t>
            </a:r>
          </a:p>
          <a:p>
            <a:pPr lvl="1"/>
            <a:r>
              <a:rPr lang="nl-NL" sz="2400" dirty="0" smtClean="0">
                <a:solidFill>
                  <a:srgbClr val="FFFFFF"/>
                </a:solidFill>
              </a:rPr>
              <a:t>Generally the Analyzer = </a:t>
            </a:r>
            <a:r>
              <a:rPr lang="nl-NL" sz="2400" dirty="0" err="1" smtClean="0">
                <a:solidFill>
                  <a:srgbClr val="FFFFFF"/>
                </a:solidFill>
              </a:rPr>
              <a:t>Experimenter</a:t>
            </a:r>
            <a:r>
              <a:rPr lang="nl-NL" sz="2400" dirty="0" smtClean="0">
                <a:solidFill>
                  <a:srgbClr val="FFFFFF"/>
                </a:solidFill>
              </a:rPr>
              <a:t>  </a:t>
            </a:r>
            <a:r>
              <a:rPr lang="nl-NL" sz="2400" dirty="0" err="1" smtClean="0">
                <a:solidFill>
                  <a:srgbClr val="FFFFFF"/>
                </a:solidFill>
              </a:rPr>
              <a:t>and</a:t>
            </a:r>
            <a:r>
              <a:rPr lang="nl-NL" sz="2400" dirty="0" smtClean="0">
                <a:solidFill>
                  <a:srgbClr val="FFFFFF"/>
                </a:solidFill>
              </a:rPr>
              <a:t> is </a:t>
            </a:r>
            <a:r>
              <a:rPr lang="nl-NL" sz="2400" dirty="0" err="1" smtClean="0">
                <a:solidFill>
                  <a:srgbClr val="FFFFFF"/>
                </a:solidFill>
              </a:rPr>
              <a:t>not</a:t>
            </a:r>
            <a:r>
              <a:rPr lang="nl-NL" sz="2400" dirty="0" smtClean="0">
                <a:solidFill>
                  <a:srgbClr val="FFFFFF"/>
                </a:solidFill>
              </a:rPr>
              <a:t> blind</a:t>
            </a:r>
          </a:p>
          <a:p>
            <a:r>
              <a:rPr lang="nl-NL" sz="2400" dirty="0" smtClean="0">
                <a:solidFill>
                  <a:srgbClr val="FFFFFF"/>
                </a:solidFill>
              </a:rPr>
              <a:t>Different analyzers </a:t>
            </a:r>
            <a:r>
              <a:rPr lang="nl-NL" sz="2400" dirty="0" err="1" smtClean="0">
                <a:solidFill>
                  <a:srgbClr val="FFFFFF"/>
                </a:solidFill>
              </a:rPr>
              <a:t>produce</a:t>
            </a:r>
            <a:r>
              <a:rPr lang="nl-NL" sz="2400" dirty="0" smtClean="0">
                <a:solidFill>
                  <a:srgbClr val="FFFFFF"/>
                </a:solidFill>
              </a:rPr>
              <a:t> different </a:t>
            </a:r>
            <a:r>
              <a:rPr lang="nl-NL" sz="2400" dirty="0" err="1" smtClean="0">
                <a:solidFill>
                  <a:srgbClr val="FFFFFF"/>
                </a:solidFill>
              </a:rPr>
              <a:t>results</a:t>
            </a:r>
            <a:endParaRPr lang="nl-NL" sz="2400" dirty="0">
              <a:solidFill>
                <a:srgbClr val="FFFFFF"/>
              </a:solidFill>
            </a:endParaRPr>
          </a:p>
          <a:p>
            <a:pPr lvl="1"/>
            <a:r>
              <a:rPr lang="nl-NL" sz="2400" dirty="0" smtClean="0">
                <a:solidFill>
                  <a:srgbClr val="FFFFFF"/>
                </a:solidFill>
              </a:rPr>
              <a:t>Even </a:t>
            </a:r>
            <a:r>
              <a:rPr lang="nl-NL" sz="2400" dirty="0" err="1" smtClean="0">
                <a:solidFill>
                  <a:srgbClr val="FFFFFF"/>
                </a:solidFill>
              </a:rPr>
              <a:t>if</a:t>
            </a:r>
            <a:r>
              <a:rPr lang="nl-NL" sz="2400" dirty="0" smtClean="0">
                <a:solidFill>
                  <a:srgbClr val="FFFFFF"/>
                </a:solidFill>
              </a:rPr>
              <a:t> the data are </a:t>
            </a:r>
            <a:r>
              <a:rPr lang="nl-NL" sz="2400" dirty="0" err="1" smtClean="0">
                <a:solidFill>
                  <a:srgbClr val="FFFFFF"/>
                </a:solidFill>
              </a:rPr>
              <a:t>randomly</a:t>
            </a:r>
            <a:r>
              <a:rPr lang="nl-NL" sz="2400" dirty="0" smtClean="0">
                <a:solidFill>
                  <a:srgbClr val="FFFFFF"/>
                </a:solidFill>
              </a:rPr>
              <a:t> split over analyzers.</a:t>
            </a:r>
          </a:p>
          <a:p>
            <a:pPr lvl="1"/>
            <a:r>
              <a:rPr lang="nl-NL" sz="2400" dirty="0" err="1" smtClean="0">
                <a:solidFill>
                  <a:srgbClr val="FFFFFF"/>
                </a:solidFill>
              </a:rPr>
              <a:t>Suggesting</a:t>
            </a:r>
            <a:r>
              <a:rPr lang="nl-NL" sz="2400" dirty="0" smtClean="0">
                <a:solidFill>
                  <a:srgbClr val="FFFFFF"/>
                </a:solidFill>
              </a:rPr>
              <a:t> </a:t>
            </a:r>
            <a:r>
              <a:rPr lang="nl-NL" sz="2400" dirty="0" err="1" smtClean="0">
                <a:solidFill>
                  <a:srgbClr val="FFFFFF"/>
                </a:solidFill>
              </a:rPr>
              <a:t>that</a:t>
            </a:r>
            <a:r>
              <a:rPr lang="nl-NL" sz="2400" dirty="0" smtClean="0">
                <a:solidFill>
                  <a:srgbClr val="FFFFFF"/>
                </a:solidFill>
              </a:rPr>
              <a:t> Analyzer </a:t>
            </a:r>
            <a:r>
              <a:rPr lang="nl-NL" sz="2400" dirty="0" err="1" smtClean="0">
                <a:solidFill>
                  <a:srgbClr val="FFFFFF"/>
                </a:solidFill>
              </a:rPr>
              <a:t>psi</a:t>
            </a:r>
            <a:r>
              <a:rPr lang="nl-NL" sz="2400" dirty="0" smtClean="0">
                <a:solidFill>
                  <a:srgbClr val="FFFFFF"/>
                </a:solidFill>
              </a:rPr>
              <a:t> </a:t>
            </a:r>
            <a:r>
              <a:rPr lang="nl-NL" sz="2400" dirty="0" err="1" smtClean="0">
                <a:solidFill>
                  <a:srgbClr val="FFFFFF"/>
                </a:solidFill>
              </a:rPr>
              <a:t>plays</a:t>
            </a:r>
            <a:r>
              <a:rPr lang="nl-NL" sz="2400" dirty="0" smtClean="0">
                <a:solidFill>
                  <a:srgbClr val="FFFFFF"/>
                </a:solidFill>
              </a:rPr>
              <a:t> a </a:t>
            </a:r>
            <a:r>
              <a:rPr lang="nl-NL" sz="2400" dirty="0" err="1" smtClean="0">
                <a:solidFill>
                  <a:srgbClr val="FFFFFF"/>
                </a:solidFill>
              </a:rPr>
              <a:t>role</a:t>
            </a:r>
            <a:r>
              <a:rPr lang="nl-NL" sz="2400" dirty="0" smtClean="0">
                <a:solidFill>
                  <a:srgbClr val="FFFFFF"/>
                </a:solidFill>
              </a:rPr>
              <a:t> IN THE PAST</a:t>
            </a:r>
          </a:p>
          <a:p>
            <a:pPr lvl="1"/>
            <a:r>
              <a:rPr lang="nl-NL" sz="2400" dirty="0" smtClean="0">
                <a:solidFill>
                  <a:srgbClr val="FFFFFF"/>
                </a:solidFill>
              </a:rPr>
              <a:t>In the </a:t>
            </a:r>
            <a:r>
              <a:rPr lang="nl-NL" sz="2400" dirty="0" err="1" smtClean="0">
                <a:solidFill>
                  <a:srgbClr val="FFFFFF"/>
                </a:solidFill>
              </a:rPr>
              <a:t>Schlitz-Wiseman</a:t>
            </a:r>
            <a:r>
              <a:rPr lang="nl-NL" sz="2400" dirty="0" smtClean="0">
                <a:solidFill>
                  <a:srgbClr val="FFFFFF"/>
                </a:solidFill>
              </a:rPr>
              <a:t> experiment E = A</a:t>
            </a:r>
          </a:p>
          <a:p>
            <a:pPr lvl="2"/>
            <a:r>
              <a:rPr lang="nl-NL" sz="2000" dirty="0" err="1" smtClean="0">
                <a:solidFill>
                  <a:srgbClr val="FFFFFF"/>
                </a:solidFill>
              </a:rPr>
              <a:t>Refused</a:t>
            </a:r>
            <a:r>
              <a:rPr lang="nl-NL" sz="2000" dirty="0" smtClean="0">
                <a:solidFill>
                  <a:srgbClr val="FFFFFF"/>
                </a:solidFill>
              </a:rPr>
              <a:t> </a:t>
            </a:r>
            <a:r>
              <a:rPr lang="nl-NL" sz="2000" dirty="0" err="1" smtClean="0">
                <a:solidFill>
                  <a:srgbClr val="FFFFFF"/>
                </a:solidFill>
              </a:rPr>
              <a:t>to</a:t>
            </a:r>
            <a:r>
              <a:rPr lang="nl-NL" sz="2000" dirty="0" smtClean="0">
                <a:solidFill>
                  <a:srgbClr val="FFFFFF"/>
                </a:solidFill>
              </a:rPr>
              <a:t> split the data </a:t>
            </a:r>
            <a:r>
              <a:rPr lang="nl-NL" sz="2000" dirty="0" err="1" smtClean="0">
                <a:solidFill>
                  <a:srgbClr val="FFFFFF"/>
                </a:solidFill>
              </a:rPr>
              <a:t>randomly</a:t>
            </a:r>
            <a:endParaRPr lang="nl-NL" sz="2000" dirty="0" smtClean="0">
              <a:solidFill>
                <a:srgbClr val="FFFFFF"/>
              </a:solidFill>
            </a:endParaRPr>
          </a:p>
          <a:p>
            <a:pPr lvl="1"/>
            <a:endParaRPr lang="nl-NL" sz="2400" dirty="0" smtClean="0">
              <a:solidFill>
                <a:srgbClr val="FFFFFF"/>
              </a:solidFill>
            </a:endParaRPr>
          </a:p>
          <a:p>
            <a:endParaRPr lang="nl-NL" sz="24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18</a:t>
            </a:fld>
            <a:endParaRPr lang="en-US"/>
          </a:p>
        </p:txBody>
      </p:sp>
    </p:spTree>
    <p:extLst>
      <p:ext uri="{BB962C8B-B14F-4D97-AF65-F5344CB8AC3E}">
        <p14:creationId xmlns:p14="http://schemas.microsoft.com/office/powerpoint/2010/main" val="3543151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97979"/>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97979"/>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97979"/>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797979"/>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797979"/>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797979"/>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79797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FFFFFF"/>
                </a:solidFill>
              </a:rPr>
              <a:t>Secret</a:t>
            </a:r>
            <a:r>
              <a:rPr lang="nl-NL" dirty="0" smtClean="0">
                <a:solidFill>
                  <a:srgbClr val="FFFFFF"/>
                </a:solidFill>
              </a:rPr>
              <a:t> 5 </a:t>
            </a:r>
            <a:r>
              <a:rPr lang="nl-NL" dirty="0" err="1" smtClean="0">
                <a:solidFill>
                  <a:srgbClr val="FFFFFF"/>
                </a:solidFill>
              </a:rPr>
              <a:t>rephrased</a:t>
            </a:r>
            <a:endParaRPr lang="nl-NL" dirty="0">
              <a:solidFill>
                <a:srgbClr val="FFFFFF"/>
              </a:solidFill>
            </a:endParaRPr>
          </a:p>
        </p:txBody>
      </p:sp>
      <p:sp>
        <p:nvSpPr>
          <p:cNvPr id="3" name="Tijdelijke aanduiding voor inhoud 2"/>
          <p:cNvSpPr>
            <a:spLocks noGrp="1"/>
          </p:cNvSpPr>
          <p:nvPr>
            <p:ph idx="1"/>
          </p:nvPr>
        </p:nvSpPr>
        <p:spPr>
          <a:xfrm>
            <a:off x="406400" y="2436470"/>
            <a:ext cx="8356600" cy="3639670"/>
          </a:xfrm>
        </p:spPr>
        <p:txBody>
          <a:bodyPr>
            <a:normAutofit/>
          </a:bodyPr>
          <a:lstStyle/>
          <a:p>
            <a:r>
              <a:rPr lang="nl-NL" sz="2800" dirty="0" smtClean="0">
                <a:solidFill>
                  <a:srgbClr val="FFFFFF"/>
                </a:solidFill>
              </a:rPr>
              <a:t>Even </a:t>
            </a:r>
            <a:r>
              <a:rPr lang="nl-NL" sz="2800" dirty="0" err="1" smtClean="0">
                <a:solidFill>
                  <a:srgbClr val="FFFFFF"/>
                </a:solidFill>
              </a:rPr>
              <a:t>when</a:t>
            </a:r>
            <a:r>
              <a:rPr lang="nl-NL" sz="2800" dirty="0" smtClean="0">
                <a:solidFill>
                  <a:srgbClr val="FFFFFF"/>
                </a:solidFill>
              </a:rPr>
              <a:t> </a:t>
            </a:r>
            <a:r>
              <a:rPr lang="nl-NL" sz="2800" dirty="0" err="1" smtClean="0">
                <a:solidFill>
                  <a:srgbClr val="FFFFFF"/>
                </a:solidFill>
              </a:rPr>
              <a:t>there</a:t>
            </a:r>
            <a:r>
              <a:rPr lang="nl-NL" sz="2800" dirty="0" smtClean="0">
                <a:solidFill>
                  <a:srgbClr val="FFFFFF"/>
                </a:solidFill>
              </a:rPr>
              <a:t> is a </a:t>
            </a:r>
            <a:r>
              <a:rPr lang="nl-NL" sz="2800" dirty="0" err="1" smtClean="0">
                <a:solidFill>
                  <a:srgbClr val="FFFFFF"/>
                </a:solidFill>
              </a:rPr>
              <a:t>manipulation</a:t>
            </a:r>
            <a:r>
              <a:rPr lang="nl-NL" sz="2800" dirty="0" smtClean="0">
                <a:solidFill>
                  <a:srgbClr val="FFFFFF"/>
                </a:solidFill>
              </a:rPr>
              <a:t> </a:t>
            </a:r>
            <a:r>
              <a:rPr lang="nl-NL" sz="2800" dirty="0" err="1" smtClean="0">
                <a:solidFill>
                  <a:srgbClr val="FFFFFF"/>
                </a:solidFill>
              </a:rPr>
              <a:t>after</a:t>
            </a:r>
            <a:r>
              <a:rPr lang="nl-NL" sz="2800" dirty="0" smtClean="0">
                <a:solidFill>
                  <a:srgbClr val="FFFFFF"/>
                </a:solidFill>
              </a:rPr>
              <a:t> </a:t>
            </a:r>
            <a:r>
              <a:rPr lang="nl-NL" sz="2800" dirty="0" err="1" smtClean="0">
                <a:solidFill>
                  <a:srgbClr val="FFFFFF"/>
                </a:solidFill>
              </a:rPr>
              <a:t>all</a:t>
            </a:r>
            <a:r>
              <a:rPr lang="nl-NL" sz="2800" dirty="0" smtClean="0">
                <a:solidFill>
                  <a:srgbClr val="FFFFFF"/>
                </a:solidFill>
              </a:rPr>
              <a:t> data are </a:t>
            </a:r>
            <a:r>
              <a:rPr lang="nl-NL" sz="2800" dirty="0" err="1" smtClean="0">
                <a:solidFill>
                  <a:srgbClr val="FFFFFF"/>
                </a:solidFill>
              </a:rPr>
              <a:t>recorded</a:t>
            </a:r>
            <a:r>
              <a:rPr lang="nl-NL" sz="2800" dirty="0" smtClean="0">
                <a:solidFill>
                  <a:srgbClr val="FFFFFF"/>
                </a:solidFill>
              </a:rPr>
              <a:t> </a:t>
            </a:r>
            <a:r>
              <a:rPr lang="nl-NL" sz="2800" dirty="0" err="1" smtClean="0">
                <a:solidFill>
                  <a:srgbClr val="FFFFFF"/>
                </a:solidFill>
              </a:rPr>
              <a:t>and</a:t>
            </a:r>
            <a:r>
              <a:rPr lang="nl-NL" sz="2800" dirty="0" smtClean="0">
                <a:solidFill>
                  <a:srgbClr val="FFFFFF"/>
                </a:solidFill>
              </a:rPr>
              <a:t> in traditional </a:t>
            </a:r>
            <a:r>
              <a:rPr lang="nl-NL" sz="2800" dirty="0" err="1" smtClean="0">
                <a:solidFill>
                  <a:srgbClr val="FFFFFF"/>
                </a:solidFill>
              </a:rPr>
              <a:t>perspective</a:t>
            </a:r>
            <a:r>
              <a:rPr lang="nl-NL" sz="2800" i="1" dirty="0" smtClean="0">
                <a:solidFill>
                  <a:srgbClr val="FFFFFF"/>
                </a:solidFill>
              </a:rPr>
              <a:t> the experiment is </a:t>
            </a:r>
            <a:r>
              <a:rPr lang="nl-NL" sz="2800" i="1" dirty="0" err="1" smtClean="0">
                <a:solidFill>
                  <a:srgbClr val="FFFFFF"/>
                </a:solidFill>
              </a:rPr>
              <a:t>finished</a:t>
            </a:r>
            <a:r>
              <a:rPr lang="nl-NL" sz="2800" i="1" dirty="0" smtClean="0">
                <a:solidFill>
                  <a:srgbClr val="FFFFFF"/>
                </a:solidFill>
              </a:rPr>
              <a:t>,</a:t>
            </a:r>
            <a:r>
              <a:rPr lang="nl-NL" sz="2800" dirty="0" smtClean="0">
                <a:solidFill>
                  <a:srgbClr val="FFFFFF"/>
                </a:solidFill>
              </a:rPr>
              <a:t> </a:t>
            </a:r>
            <a:r>
              <a:rPr lang="nl-NL" sz="2800" dirty="0" err="1" smtClean="0">
                <a:solidFill>
                  <a:srgbClr val="FFFFFF"/>
                </a:solidFill>
              </a:rPr>
              <a:t>psi</a:t>
            </a:r>
            <a:r>
              <a:rPr lang="nl-NL" sz="2800" dirty="0" smtClean="0">
                <a:solidFill>
                  <a:srgbClr val="FFFFFF"/>
                </a:solidFill>
              </a:rPr>
              <a:t> </a:t>
            </a:r>
            <a:r>
              <a:rPr lang="nl-NL" sz="2800" dirty="0" err="1" smtClean="0">
                <a:solidFill>
                  <a:srgbClr val="FFFFFF"/>
                </a:solidFill>
              </a:rPr>
              <a:t>effects</a:t>
            </a:r>
            <a:r>
              <a:rPr lang="nl-NL" sz="2800" dirty="0" smtClean="0">
                <a:solidFill>
                  <a:srgbClr val="FFFFFF"/>
                </a:solidFill>
              </a:rPr>
              <a:t> </a:t>
            </a:r>
            <a:r>
              <a:rPr lang="nl-NL" sz="2800" dirty="0" err="1" smtClean="0">
                <a:solidFill>
                  <a:srgbClr val="FFFFFF"/>
                </a:solidFill>
              </a:rPr>
              <a:t>may</a:t>
            </a:r>
            <a:r>
              <a:rPr lang="nl-NL" sz="2800" dirty="0" smtClean="0">
                <a:solidFill>
                  <a:srgbClr val="FFFFFF"/>
                </a:solidFill>
              </a:rPr>
              <a:t> have a </a:t>
            </a:r>
            <a:r>
              <a:rPr lang="nl-NL" sz="2800" dirty="0" err="1" smtClean="0">
                <a:solidFill>
                  <a:srgbClr val="FFFFFF"/>
                </a:solidFill>
              </a:rPr>
              <a:t>retrocausal</a:t>
            </a:r>
            <a:r>
              <a:rPr lang="nl-NL" sz="2800" dirty="0" smtClean="0">
                <a:solidFill>
                  <a:srgbClr val="FFFFFF"/>
                </a:solidFill>
              </a:rPr>
              <a:t> </a:t>
            </a:r>
            <a:r>
              <a:rPr lang="nl-NL" sz="2800" dirty="0" err="1" smtClean="0">
                <a:solidFill>
                  <a:srgbClr val="FFFFFF"/>
                </a:solidFill>
              </a:rPr>
              <a:t>role</a:t>
            </a:r>
            <a:r>
              <a:rPr lang="nl-NL" sz="2800" dirty="0" smtClean="0">
                <a:solidFill>
                  <a:srgbClr val="FFFFFF"/>
                </a:solidFill>
              </a:rPr>
              <a:t>.</a:t>
            </a:r>
          </a:p>
          <a:p>
            <a:r>
              <a:rPr lang="nl-NL" sz="2800" dirty="0" smtClean="0">
                <a:solidFill>
                  <a:srgbClr val="FFFFFF"/>
                </a:solidFill>
              </a:rPr>
              <a:t>The </a:t>
            </a:r>
            <a:r>
              <a:rPr lang="nl-NL" sz="2800" dirty="0" err="1" smtClean="0">
                <a:solidFill>
                  <a:srgbClr val="FFFFFF"/>
                </a:solidFill>
              </a:rPr>
              <a:t>following</a:t>
            </a:r>
            <a:r>
              <a:rPr lang="nl-NL" sz="2800" dirty="0" smtClean="0">
                <a:solidFill>
                  <a:srgbClr val="FFFFFF"/>
                </a:solidFill>
              </a:rPr>
              <a:t> </a:t>
            </a:r>
            <a:r>
              <a:rPr lang="nl-NL" sz="2800" dirty="0" err="1" smtClean="0">
                <a:solidFill>
                  <a:srgbClr val="FFFFFF"/>
                </a:solidFill>
              </a:rPr>
              <a:t>and</a:t>
            </a:r>
            <a:r>
              <a:rPr lang="nl-NL" sz="2800" dirty="0" smtClean="0">
                <a:solidFill>
                  <a:srgbClr val="FFFFFF"/>
                </a:solidFill>
              </a:rPr>
              <a:t> last </a:t>
            </a:r>
            <a:r>
              <a:rPr lang="nl-NL" sz="2800" dirty="0" err="1" smtClean="0">
                <a:solidFill>
                  <a:srgbClr val="FFFFFF"/>
                </a:solidFill>
              </a:rPr>
              <a:t>secret</a:t>
            </a:r>
            <a:r>
              <a:rPr lang="nl-NL" sz="2800" dirty="0" smtClean="0">
                <a:solidFill>
                  <a:srgbClr val="FFFFFF"/>
                </a:solidFill>
              </a:rPr>
              <a:t> is </a:t>
            </a:r>
            <a:r>
              <a:rPr lang="nl-NL" sz="2800" dirty="0" err="1" smtClean="0">
                <a:solidFill>
                  <a:srgbClr val="FFFFFF"/>
                </a:solidFill>
              </a:rPr>
              <a:t>also</a:t>
            </a:r>
            <a:r>
              <a:rPr lang="nl-NL" sz="2800" dirty="0" smtClean="0">
                <a:solidFill>
                  <a:srgbClr val="FFFFFF"/>
                </a:solidFill>
              </a:rPr>
              <a:t> </a:t>
            </a:r>
            <a:r>
              <a:rPr lang="nl-NL" sz="2800" dirty="0" err="1" smtClean="0">
                <a:solidFill>
                  <a:srgbClr val="FFFFFF"/>
                </a:solidFill>
              </a:rPr>
              <a:t>interpretable</a:t>
            </a:r>
            <a:r>
              <a:rPr lang="nl-NL" sz="2800" dirty="0" smtClean="0">
                <a:solidFill>
                  <a:srgbClr val="FFFFFF"/>
                </a:solidFill>
              </a:rPr>
              <a:t> as a </a:t>
            </a:r>
            <a:r>
              <a:rPr lang="nl-NL" sz="2800" dirty="0" err="1" smtClean="0">
                <a:solidFill>
                  <a:srgbClr val="FFFFFF"/>
                </a:solidFill>
              </a:rPr>
              <a:t>retrocausal</a:t>
            </a:r>
            <a:r>
              <a:rPr lang="nl-NL" sz="2800" dirty="0" smtClean="0">
                <a:solidFill>
                  <a:srgbClr val="FFFFFF"/>
                </a:solidFill>
              </a:rPr>
              <a:t> effect.</a:t>
            </a:r>
          </a:p>
          <a:p>
            <a:endParaRPr lang="nl-NL" sz="28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19</a:t>
            </a:fld>
            <a:endParaRPr lang="en-US"/>
          </a:p>
        </p:txBody>
      </p:sp>
      <p:pic>
        <p:nvPicPr>
          <p:cNvPr id="5" name="Afbeelding 4"/>
          <p:cNvPicPr>
            <a:picLocks noChangeAspect="1"/>
          </p:cNvPicPr>
          <p:nvPr/>
        </p:nvPicPr>
        <p:blipFill>
          <a:blip r:embed="rId3"/>
          <a:stretch>
            <a:fillRect/>
          </a:stretch>
        </p:blipFill>
        <p:spPr>
          <a:xfrm>
            <a:off x="6210300" y="5114364"/>
            <a:ext cx="2405124" cy="1279526"/>
          </a:xfrm>
          <a:prstGeom prst="rect">
            <a:avLst/>
          </a:prstGeom>
        </p:spPr>
      </p:pic>
    </p:spTree>
    <p:extLst>
      <p:ext uri="{BB962C8B-B14F-4D97-AF65-F5344CB8AC3E}">
        <p14:creationId xmlns:p14="http://schemas.microsoft.com/office/powerpoint/2010/main" val="4256256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97979"/>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9797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FFFF"/>
                </a:solidFill>
              </a:rPr>
              <a:t>Synopsis</a:t>
            </a:r>
            <a:endParaRPr lang="nl-NL" dirty="0">
              <a:solidFill>
                <a:srgbClr val="FFFFFF"/>
              </a:solidFill>
            </a:endParaRPr>
          </a:p>
        </p:txBody>
      </p:sp>
      <p:sp>
        <p:nvSpPr>
          <p:cNvPr id="3" name="Tijdelijke aanduiding voor inhoud 2"/>
          <p:cNvSpPr>
            <a:spLocks noGrp="1"/>
          </p:cNvSpPr>
          <p:nvPr>
            <p:ph idx="1"/>
          </p:nvPr>
        </p:nvSpPr>
        <p:spPr>
          <a:xfrm>
            <a:off x="410861" y="2084294"/>
            <a:ext cx="8422659" cy="3639670"/>
          </a:xfrm>
        </p:spPr>
        <p:txBody>
          <a:bodyPr>
            <a:noAutofit/>
          </a:bodyPr>
          <a:lstStyle/>
          <a:p>
            <a:r>
              <a:rPr lang="en-US" sz="2800" dirty="0" smtClean="0">
                <a:solidFill>
                  <a:srgbClr val="FFFFFF"/>
                </a:solidFill>
              </a:rPr>
              <a:t>In this talk I will argue that the public presentation of Parapsychology, for instance in courses or talks like this one, is not reflecting what is actually known. </a:t>
            </a:r>
          </a:p>
          <a:p>
            <a:r>
              <a:rPr lang="en-US" sz="2800" dirty="0" smtClean="0">
                <a:solidFill>
                  <a:srgbClr val="FFFFFF"/>
                </a:solidFill>
              </a:rPr>
              <a:t>More specifically my argument is that the ‘secret’ features like poor </a:t>
            </a:r>
            <a:r>
              <a:rPr lang="en-US" sz="2800" dirty="0" err="1" smtClean="0">
                <a:solidFill>
                  <a:srgbClr val="FFFFFF"/>
                </a:solidFill>
              </a:rPr>
              <a:t>replicability</a:t>
            </a:r>
            <a:r>
              <a:rPr lang="en-US" sz="2800" dirty="0" smtClean="0">
                <a:solidFill>
                  <a:srgbClr val="FFFFFF"/>
                </a:solidFill>
              </a:rPr>
              <a:t>, declines, analyzer effects, psi experimenter effect, retro-PK  etc. etc.  are essential and by withholding these to the public, experimental  parapsychologists have frustrated progress. </a:t>
            </a:r>
            <a:endParaRPr lang="en-US" sz="2800" dirty="0">
              <a:solidFill>
                <a:srgbClr val="FFFFFF"/>
              </a:solidFill>
            </a:endParaRPr>
          </a:p>
        </p:txBody>
      </p:sp>
      <p:pic>
        <p:nvPicPr>
          <p:cNvPr id="5" name="Afbeelding 4" descr="ED00008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17" y="133349"/>
            <a:ext cx="1841872" cy="1640417"/>
          </a:xfrm>
          <a:prstGeom prst="rect">
            <a:avLst/>
          </a:prstGeom>
        </p:spPr>
      </p:pic>
      <p:sp>
        <p:nvSpPr>
          <p:cNvPr id="4" name="Tijdelijke aanduiding voor dianummer 3"/>
          <p:cNvSpPr>
            <a:spLocks noGrp="1"/>
          </p:cNvSpPr>
          <p:nvPr>
            <p:ph type="sldNum" sz="quarter" idx="12"/>
          </p:nvPr>
        </p:nvSpPr>
        <p:spPr/>
        <p:txBody>
          <a:bodyPr/>
          <a:lstStyle/>
          <a:p>
            <a:fld id="{2D57B0AA-AC8E-4463-ADAC-E87D09B82E4F}" type="slidenum">
              <a:rPr lang="en-US" smtClean="0"/>
              <a:t>2</a:t>
            </a:fld>
            <a:endParaRPr lang="en-US"/>
          </a:p>
        </p:txBody>
      </p:sp>
    </p:spTree>
    <p:extLst>
      <p:ext uri="{BB962C8B-B14F-4D97-AF65-F5344CB8AC3E}">
        <p14:creationId xmlns:p14="http://schemas.microsoft.com/office/powerpoint/2010/main" val="397059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3B3B4"/>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3B3B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800" dirty="0" smtClean="0">
                <a:solidFill>
                  <a:srgbClr val="FFFFFF"/>
                </a:solidFill>
              </a:rPr>
              <a:t>SECRET 6: retro-PK is as </a:t>
            </a:r>
            <a:r>
              <a:rPr lang="nl-NL" sz="4800" dirty="0" err="1" smtClean="0">
                <a:solidFill>
                  <a:srgbClr val="FFFFFF"/>
                </a:solidFill>
              </a:rPr>
              <a:t>good</a:t>
            </a:r>
            <a:r>
              <a:rPr lang="nl-NL" sz="4800" dirty="0" smtClean="0">
                <a:solidFill>
                  <a:srgbClr val="FFFFFF"/>
                </a:solidFill>
              </a:rPr>
              <a:t> as real time PK</a:t>
            </a:r>
            <a:endParaRPr lang="nl-NL" sz="4800" dirty="0">
              <a:solidFill>
                <a:srgbClr val="FFFFFF"/>
              </a:solidFill>
            </a:endParaRPr>
          </a:p>
        </p:txBody>
      </p:sp>
      <p:sp>
        <p:nvSpPr>
          <p:cNvPr id="3" name="Tijdelijke aanduiding voor inhoud 2"/>
          <p:cNvSpPr>
            <a:spLocks noGrp="1"/>
          </p:cNvSpPr>
          <p:nvPr>
            <p:ph idx="1"/>
          </p:nvPr>
        </p:nvSpPr>
        <p:spPr>
          <a:xfrm>
            <a:off x="406400" y="2084294"/>
            <a:ext cx="8305800" cy="3639670"/>
          </a:xfrm>
        </p:spPr>
        <p:txBody>
          <a:bodyPr>
            <a:noAutofit/>
          </a:bodyPr>
          <a:lstStyle/>
          <a:p>
            <a:r>
              <a:rPr lang="nl-NL" sz="2400" dirty="0" err="1" smtClean="0">
                <a:solidFill>
                  <a:srgbClr val="FFFFFF"/>
                </a:solidFill>
              </a:rPr>
              <a:t>Psychokinesis</a:t>
            </a:r>
            <a:r>
              <a:rPr lang="nl-NL" sz="2400" dirty="0" smtClean="0">
                <a:solidFill>
                  <a:srgbClr val="FFFFFF"/>
                </a:solidFill>
              </a:rPr>
              <a:t> was </a:t>
            </a:r>
            <a:r>
              <a:rPr lang="nl-NL" sz="2400" dirty="0" err="1" smtClean="0">
                <a:solidFill>
                  <a:srgbClr val="FFFFFF"/>
                </a:solidFill>
              </a:rPr>
              <a:t>assessed</a:t>
            </a:r>
            <a:r>
              <a:rPr lang="nl-NL" sz="2400" dirty="0" smtClean="0">
                <a:solidFill>
                  <a:srgbClr val="FFFFFF"/>
                </a:solidFill>
              </a:rPr>
              <a:t> meta-</a:t>
            </a:r>
            <a:r>
              <a:rPr lang="nl-NL" sz="2400" dirty="0" err="1" smtClean="0">
                <a:solidFill>
                  <a:srgbClr val="FFFFFF"/>
                </a:solidFill>
              </a:rPr>
              <a:t>analytically</a:t>
            </a:r>
            <a:r>
              <a:rPr lang="nl-NL" sz="2400" dirty="0" smtClean="0">
                <a:solidFill>
                  <a:srgbClr val="FFFFFF"/>
                </a:solidFill>
              </a:rPr>
              <a:t> </a:t>
            </a:r>
            <a:r>
              <a:rPr lang="nl-NL" sz="2400" dirty="0" err="1" smtClean="0">
                <a:solidFill>
                  <a:srgbClr val="FFFFFF"/>
                </a:solidFill>
              </a:rPr>
              <a:t>by</a:t>
            </a:r>
            <a:r>
              <a:rPr lang="nl-NL" sz="2400" dirty="0" smtClean="0">
                <a:solidFill>
                  <a:srgbClr val="FFFFFF"/>
                </a:solidFill>
              </a:rPr>
              <a:t> </a:t>
            </a:r>
            <a:r>
              <a:rPr lang="nl-NL" sz="2400" dirty="0" err="1" smtClean="0">
                <a:solidFill>
                  <a:srgbClr val="FFFFFF"/>
                </a:solidFill>
              </a:rPr>
              <a:t>Radin</a:t>
            </a:r>
            <a:r>
              <a:rPr lang="nl-NL" sz="2400" dirty="0" smtClean="0">
                <a:solidFill>
                  <a:srgbClr val="FFFFFF"/>
                </a:solidFill>
              </a:rPr>
              <a:t> </a:t>
            </a:r>
            <a:r>
              <a:rPr lang="nl-NL" sz="2400" dirty="0" err="1" smtClean="0">
                <a:solidFill>
                  <a:srgbClr val="FFFFFF"/>
                </a:solidFill>
              </a:rPr>
              <a:t>and</a:t>
            </a:r>
            <a:r>
              <a:rPr lang="nl-NL" sz="2400" dirty="0" smtClean="0">
                <a:solidFill>
                  <a:srgbClr val="FFFFFF"/>
                </a:solidFill>
              </a:rPr>
              <a:t> Nelson as </a:t>
            </a:r>
            <a:r>
              <a:rPr lang="nl-NL" sz="2400" dirty="0" err="1" smtClean="0">
                <a:solidFill>
                  <a:srgbClr val="FFFFFF"/>
                </a:solidFill>
              </a:rPr>
              <a:t>objective</a:t>
            </a:r>
            <a:r>
              <a:rPr lang="nl-NL" sz="2400" dirty="0" smtClean="0">
                <a:solidFill>
                  <a:srgbClr val="FFFFFF"/>
                </a:solidFill>
              </a:rPr>
              <a:t> </a:t>
            </a:r>
            <a:r>
              <a:rPr lang="nl-NL" sz="2400" dirty="0" err="1" smtClean="0">
                <a:solidFill>
                  <a:srgbClr val="FFFFFF"/>
                </a:solidFill>
              </a:rPr>
              <a:t>reality</a:t>
            </a:r>
            <a:endParaRPr lang="nl-NL" sz="2400" dirty="0" smtClean="0">
              <a:solidFill>
                <a:srgbClr val="FFFFFF"/>
              </a:solidFill>
            </a:endParaRPr>
          </a:p>
          <a:p>
            <a:r>
              <a:rPr lang="nl-NL" sz="2400" dirty="0" err="1" smtClean="0">
                <a:solidFill>
                  <a:srgbClr val="FFFFFF"/>
                </a:solidFill>
              </a:rPr>
              <a:t>However</a:t>
            </a:r>
            <a:r>
              <a:rPr lang="nl-NL" sz="2400" dirty="0" smtClean="0">
                <a:solidFill>
                  <a:srgbClr val="FFFFFF"/>
                </a:solidFill>
              </a:rPr>
              <a:t> </a:t>
            </a:r>
            <a:r>
              <a:rPr lang="nl-NL" sz="2400" dirty="0" err="1" smtClean="0">
                <a:solidFill>
                  <a:srgbClr val="FFFFFF"/>
                </a:solidFill>
              </a:rPr>
              <a:t>it</a:t>
            </a:r>
            <a:r>
              <a:rPr lang="nl-NL" sz="2400" dirty="0" smtClean="0">
                <a:solidFill>
                  <a:srgbClr val="FFFFFF"/>
                </a:solidFill>
              </a:rPr>
              <a:t> </a:t>
            </a:r>
            <a:r>
              <a:rPr lang="nl-NL" sz="2400" dirty="0" err="1" smtClean="0">
                <a:solidFill>
                  <a:srgbClr val="FFFFFF"/>
                </a:solidFill>
              </a:rPr>
              <a:t>couldn’t</a:t>
            </a:r>
            <a:r>
              <a:rPr lang="nl-NL" sz="2400" dirty="0" smtClean="0">
                <a:solidFill>
                  <a:srgbClr val="FFFFFF"/>
                </a:solidFill>
              </a:rPr>
              <a:t> </a:t>
            </a:r>
            <a:r>
              <a:rPr lang="nl-NL" sz="2400" dirty="0" err="1" smtClean="0">
                <a:solidFill>
                  <a:srgbClr val="FFFFFF"/>
                </a:solidFill>
              </a:rPr>
              <a:t>be</a:t>
            </a:r>
            <a:r>
              <a:rPr lang="nl-NL" sz="2400" dirty="0" smtClean="0">
                <a:solidFill>
                  <a:srgbClr val="FFFFFF"/>
                </a:solidFill>
              </a:rPr>
              <a:t> </a:t>
            </a:r>
            <a:r>
              <a:rPr lang="nl-NL" sz="2400" dirty="0" err="1" smtClean="0">
                <a:solidFill>
                  <a:srgbClr val="FFFFFF"/>
                </a:solidFill>
              </a:rPr>
              <a:t>replicated</a:t>
            </a:r>
            <a:r>
              <a:rPr lang="nl-NL" sz="2400" dirty="0" smtClean="0">
                <a:solidFill>
                  <a:srgbClr val="FFFFFF"/>
                </a:solidFill>
              </a:rPr>
              <a:t> in a large consortium effort </a:t>
            </a:r>
            <a:r>
              <a:rPr lang="nl-NL" sz="2400" dirty="0" err="1" smtClean="0">
                <a:solidFill>
                  <a:srgbClr val="FFFFFF"/>
                </a:solidFill>
              </a:rPr>
              <a:t>by</a:t>
            </a:r>
            <a:r>
              <a:rPr lang="nl-NL" sz="2400" dirty="0" smtClean="0">
                <a:solidFill>
                  <a:srgbClr val="FFFFFF"/>
                </a:solidFill>
              </a:rPr>
              <a:t> Princeton </a:t>
            </a:r>
            <a:r>
              <a:rPr lang="nl-NL" sz="2400" dirty="0" err="1" smtClean="0">
                <a:solidFill>
                  <a:srgbClr val="FFFFFF"/>
                </a:solidFill>
              </a:rPr>
              <a:t>and</a:t>
            </a:r>
            <a:r>
              <a:rPr lang="nl-NL" sz="2400" dirty="0" smtClean="0">
                <a:solidFill>
                  <a:srgbClr val="FFFFFF"/>
                </a:solidFill>
              </a:rPr>
              <a:t> </a:t>
            </a:r>
            <a:r>
              <a:rPr lang="nl-NL" sz="2400" dirty="0" err="1" smtClean="0">
                <a:solidFill>
                  <a:srgbClr val="FFFFFF"/>
                </a:solidFill>
              </a:rPr>
              <a:t>German</a:t>
            </a:r>
            <a:r>
              <a:rPr lang="nl-NL" sz="2400" dirty="0" smtClean="0">
                <a:solidFill>
                  <a:srgbClr val="FFFFFF"/>
                </a:solidFill>
              </a:rPr>
              <a:t> </a:t>
            </a:r>
            <a:r>
              <a:rPr lang="nl-NL" sz="2400" dirty="0" err="1" smtClean="0">
                <a:solidFill>
                  <a:srgbClr val="FFFFFF"/>
                </a:solidFill>
              </a:rPr>
              <a:t>researchers</a:t>
            </a:r>
            <a:r>
              <a:rPr lang="nl-NL" sz="2400" dirty="0" smtClean="0">
                <a:solidFill>
                  <a:srgbClr val="FFFFFF"/>
                </a:solidFill>
              </a:rPr>
              <a:t> (as we </a:t>
            </a:r>
            <a:r>
              <a:rPr lang="nl-NL" sz="2400" dirty="0" err="1" smtClean="0">
                <a:solidFill>
                  <a:srgbClr val="FFFFFF"/>
                </a:solidFill>
              </a:rPr>
              <a:t>may</a:t>
            </a:r>
            <a:r>
              <a:rPr lang="nl-NL" sz="2400" dirty="0" smtClean="0">
                <a:solidFill>
                  <a:srgbClr val="FFFFFF"/>
                </a:solidFill>
              </a:rPr>
              <a:t> have </a:t>
            </a:r>
            <a:r>
              <a:rPr lang="nl-NL" sz="2400" dirty="0" err="1" smtClean="0">
                <a:solidFill>
                  <a:srgbClr val="FFFFFF"/>
                </a:solidFill>
              </a:rPr>
              <a:t>expected</a:t>
            </a:r>
            <a:r>
              <a:rPr lang="nl-NL" sz="2400" dirty="0" smtClean="0">
                <a:solidFill>
                  <a:srgbClr val="FFFFFF"/>
                </a:solidFill>
              </a:rPr>
              <a:t>)</a:t>
            </a:r>
          </a:p>
          <a:p>
            <a:r>
              <a:rPr lang="nl-NL" sz="2400" dirty="0" smtClean="0">
                <a:solidFill>
                  <a:srgbClr val="FFFFFF"/>
                </a:solidFill>
              </a:rPr>
              <a:t>PK on </a:t>
            </a:r>
            <a:r>
              <a:rPr lang="nl-NL" sz="2400" dirty="0" err="1" smtClean="0">
                <a:solidFill>
                  <a:srgbClr val="FFFFFF"/>
                </a:solidFill>
              </a:rPr>
              <a:t>prerecorded</a:t>
            </a:r>
            <a:r>
              <a:rPr lang="nl-NL" sz="2400" dirty="0" smtClean="0">
                <a:solidFill>
                  <a:srgbClr val="FFFFFF"/>
                </a:solidFill>
              </a:rPr>
              <a:t> targets </a:t>
            </a:r>
            <a:r>
              <a:rPr lang="nl-NL" sz="2400" dirty="0" err="1" smtClean="0">
                <a:solidFill>
                  <a:srgbClr val="FFFFFF"/>
                </a:solidFill>
              </a:rPr>
              <a:t>turns</a:t>
            </a:r>
            <a:r>
              <a:rPr lang="nl-NL" sz="2400" dirty="0" smtClean="0">
                <a:solidFill>
                  <a:srgbClr val="FFFFFF"/>
                </a:solidFill>
              </a:rPr>
              <a:t> out </a:t>
            </a:r>
            <a:r>
              <a:rPr lang="nl-NL" sz="2400" dirty="0" err="1" smtClean="0">
                <a:solidFill>
                  <a:srgbClr val="FFFFFF"/>
                </a:solidFill>
              </a:rPr>
              <a:t>to</a:t>
            </a:r>
            <a:r>
              <a:rPr lang="nl-NL" sz="2400" dirty="0" smtClean="0">
                <a:solidFill>
                  <a:srgbClr val="FFFFFF"/>
                </a:solidFill>
              </a:rPr>
              <a:t> </a:t>
            </a:r>
            <a:r>
              <a:rPr lang="nl-NL" sz="2400" dirty="0" err="1" smtClean="0">
                <a:solidFill>
                  <a:srgbClr val="FFFFFF"/>
                </a:solidFill>
              </a:rPr>
              <a:t>give</a:t>
            </a:r>
            <a:r>
              <a:rPr lang="nl-NL" sz="2400" dirty="0">
                <a:solidFill>
                  <a:srgbClr val="FFFFFF"/>
                </a:solidFill>
              </a:rPr>
              <a:t> </a:t>
            </a:r>
            <a:r>
              <a:rPr lang="nl-NL" sz="2400" dirty="0" smtClean="0">
                <a:solidFill>
                  <a:srgbClr val="FFFFFF"/>
                </a:solidFill>
              </a:rPr>
              <a:t>at </a:t>
            </a:r>
            <a:r>
              <a:rPr lang="nl-NL" sz="2400" dirty="0" err="1" smtClean="0">
                <a:solidFill>
                  <a:srgbClr val="FFFFFF"/>
                </a:solidFill>
              </a:rPr>
              <a:t>least</a:t>
            </a:r>
            <a:r>
              <a:rPr lang="nl-NL" sz="2400" dirty="0" smtClean="0">
                <a:solidFill>
                  <a:srgbClr val="FFFFFF"/>
                </a:solidFill>
              </a:rPr>
              <a:t> as </a:t>
            </a:r>
            <a:r>
              <a:rPr lang="nl-NL" sz="2400" dirty="0" err="1" smtClean="0">
                <a:solidFill>
                  <a:srgbClr val="FFFFFF"/>
                </a:solidFill>
              </a:rPr>
              <a:t>good</a:t>
            </a:r>
            <a:r>
              <a:rPr lang="nl-NL" sz="2400" dirty="0" smtClean="0">
                <a:solidFill>
                  <a:srgbClr val="FFFFFF"/>
                </a:solidFill>
              </a:rPr>
              <a:t> </a:t>
            </a:r>
            <a:r>
              <a:rPr lang="nl-NL" sz="2400" dirty="0" err="1" smtClean="0">
                <a:solidFill>
                  <a:srgbClr val="FFFFFF"/>
                </a:solidFill>
              </a:rPr>
              <a:t>results</a:t>
            </a:r>
            <a:r>
              <a:rPr lang="nl-NL" sz="2400" dirty="0" smtClean="0">
                <a:solidFill>
                  <a:srgbClr val="FFFFFF"/>
                </a:solidFill>
              </a:rPr>
              <a:t> as real time PK </a:t>
            </a:r>
            <a:r>
              <a:rPr lang="nl-NL" sz="2400" dirty="0" err="1" smtClean="0">
                <a:solidFill>
                  <a:srgbClr val="FFFFFF"/>
                </a:solidFill>
              </a:rPr>
              <a:t>suggesting</a:t>
            </a:r>
            <a:r>
              <a:rPr lang="nl-NL" sz="2400" dirty="0" smtClean="0">
                <a:solidFill>
                  <a:srgbClr val="FFFFFF"/>
                </a:solidFill>
              </a:rPr>
              <a:t> the past </a:t>
            </a:r>
            <a:r>
              <a:rPr lang="nl-NL" sz="2400" dirty="0" err="1" smtClean="0">
                <a:solidFill>
                  <a:srgbClr val="FFFFFF"/>
                </a:solidFill>
              </a:rPr>
              <a:t>can</a:t>
            </a:r>
            <a:r>
              <a:rPr lang="nl-NL" sz="2400" dirty="0" smtClean="0">
                <a:solidFill>
                  <a:srgbClr val="FFFFFF"/>
                </a:solidFill>
              </a:rPr>
              <a:t> </a:t>
            </a:r>
            <a:r>
              <a:rPr lang="nl-NL" sz="2400" dirty="0" err="1" smtClean="0">
                <a:solidFill>
                  <a:srgbClr val="FFFFFF"/>
                </a:solidFill>
              </a:rPr>
              <a:t>be</a:t>
            </a:r>
            <a:r>
              <a:rPr lang="nl-NL" sz="2400" dirty="0" smtClean="0">
                <a:solidFill>
                  <a:srgbClr val="FFFFFF"/>
                </a:solidFill>
              </a:rPr>
              <a:t> </a:t>
            </a:r>
            <a:r>
              <a:rPr lang="nl-NL" sz="2400" dirty="0" err="1" smtClean="0">
                <a:solidFill>
                  <a:srgbClr val="FFFFFF"/>
                </a:solidFill>
              </a:rPr>
              <a:t>changed</a:t>
            </a:r>
            <a:r>
              <a:rPr lang="nl-NL" sz="2400" dirty="0" smtClean="0">
                <a:solidFill>
                  <a:srgbClr val="FFFFFF"/>
                </a:solidFill>
              </a:rPr>
              <a:t>, </a:t>
            </a:r>
          </a:p>
          <a:p>
            <a:r>
              <a:rPr lang="nl-NL" sz="2400" dirty="0" smtClean="0">
                <a:solidFill>
                  <a:srgbClr val="FFFFFF"/>
                </a:solidFill>
              </a:rPr>
              <a:t>But </a:t>
            </a:r>
            <a:r>
              <a:rPr lang="nl-NL" sz="2400" dirty="0" err="1" smtClean="0">
                <a:solidFill>
                  <a:srgbClr val="FFFFFF"/>
                </a:solidFill>
              </a:rPr>
              <a:t>that</a:t>
            </a:r>
            <a:r>
              <a:rPr lang="nl-NL" sz="2400" dirty="0" smtClean="0">
                <a:solidFill>
                  <a:srgbClr val="FFFFFF"/>
                </a:solidFill>
              </a:rPr>
              <a:t> is </a:t>
            </a:r>
            <a:r>
              <a:rPr lang="nl-NL" sz="2400" dirty="0" err="1" smtClean="0">
                <a:solidFill>
                  <a:srgbClr val="FFFFFF"/>
                </a:solidFill>
              </a:rPr>
              <a:t>too</a:t>
            </a:r>
            <a:r>
              <a:rPr lang="nl-NL" sz="2400" dirty="0" smtClean="0">
                <a:solidFill>
                  <a:srgbClr val="FFFFFF"/>
                </a:solidFill>
              </a:rPr>
              <a:t> </a:t>
            </a:r>
            <a:r>
              <a:rPr lang="nl-NL" sz="2400" dirty="0" err="1" smtClean="0">
                <a:solidFill>
                  <a:srgbClr val="FFFFFF"/>
                </a:solidFill>
              </a:rPr>
              <a:t>scary</a:t>
            </a:r>
            <a:r>
              <a:rPr lang="nl-NL" sz="2400" dirty="0" smtClean="0">
                <a:solidFill>
                  <a:srgbClr val="FFFFFF"/>
                </a:solidFill>
              </a:rPr>
              <a:t> </a:t>
            </a:r>
            <a:r>
              <a:rPr lang="nl-NL" sz="2400" dirty="0" err="1" smtClean="0">
                <a:solidFill>
                  <a:srgbClr val="FFFFFF"/>
                </a:solidFill>
              </a:rPr>
              <a:t>to</a:t>
            </a:r>
            <a:r>
              <a:rPr lang="nl-NL" sz="2400" dirty="0" smtClean="0">
                <a:solidFill>
                  <a:srgbClr val="FFFFFF"/>
                </a:solidFill>
              </a:rPr>
              <a:t> </a:t>
            </a:r>
            <a:r>
              <a:rPr lang="nl-NL" sz="2400" dirty="0" err="1" smtClean="0">
                <a:solidFill>
                  <a:srgbClr val="FFFFFF"/>
                </a:solidFill>
              </a:rPr>
              <a:t>pay</a:t>
            </a:r>
            <a:r>
              <a:rPr lang="nl-NL" sz="2400" dirty="0" smtClean="0">
                <a:solidFill>
                  <a:srgbClr val="FFFFFF"/>
                </a:solidFill>
              </a:rPr>
              <a:t> attention </a:t>
            </a:r>
            <a:r>
              <a:rPr lang="nl-NL" sz="2400" dirty="0" err="1" smtClean="0">
                <a:solidFill>
                  <a:srgbClr val="FFFFFF"/>
                </a:solidFill>
              </a:rPr>
              <a:t>to</a:t>
            </a:r>
            <a:r>
              <a:rPr lang="nl-NL" sz="2400" dirty="0" smtClean="0">
                <a:solidFill>
                  <a:srgbClr val="FFFFFF"/>
                </a:solidFill>
              </a:rPr>
              <a:t>, </a:t>
            </a:r>
            <a:r>
              <a:rPr lang="nl-NL" sz="2400" dirty="0" err="1" smtClean="0">
                <a:solidFill>
                  <a:srgbClr val="FFFFFF"/>
                </a:solidFill>
              </a:rPr>
              <a:t>so</a:t>
            </a:r>
            <a:r>
              <a:rPr lang="nl-NL" sz="2400" dirty="0" smtClean="0">
                <a:solidFill>
                  <a:srgbClr val="FFFFFF"/>
                </a:solidFill>
              </a:rPr>
              <a:t> retro-PK research is </a:t>
            </a:r>
            <a:r>
              <a:rPr lang="nl-NL" sz="2400" dirty="0" err="1" smtClean="0">
                <a:solidFill>
                  <a:srgbClr val="FFFFFF"/>
                </a:solidFill>
              </a:rPr>
              <a:t>virtualy</a:t>
            </a:r>
            <a:r>
              <a:rPr lang="nl-NL" sz="2400" dirty="0" smtClean="0">
                <a:solidFill>
                  <a:srgbClr val="FFFFFF"/>
                </a:solidFill>
              </a:rPr>
              <a:t> dead. </a:t>
            </a:r>
            <a:endParaRPr lang="nl-NL" sz="24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20</a:t>
            </a:fld>
            <a:endParaRPr lang="en-US"/>
          </a:p>
        </p:txBody>
      </p:sp>
    </p:spTree>
    <p:extLst>
      <p:ext uri="{BB962C8B-B14F-4D97-AF65-F5344CB8AC3E}">
        <p14:creationId xmlns:p14="http://schemas.microsoft.com/office/powerpoint/2010/main" val="4130781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97979"/>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97979"/>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797979"/>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9797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4400" dirty="0" smtClean="0">
                <a:solidFill>
                  <a:srgbClr val="FFFFFF"/>
                </a:solidFill>
              </a:rPr>
              <a:t>How </a:t>
            </a:r>
            <a:r>
              <a:rPr lang="nl-NL" sz="4400" dirty="0" err="1" smtClean="0">
                <a:solidFill>
                  <a:srgbClr val="FFFFFF"/>
                </a:solidFill>
              </a:rPr>
              <a:t>to</a:t>
            </a:r>
            <a:r>
              <a:rPr lang="nl-NL" sz="4400" dirty="0" smtClean="0">
                <a:solidFill>
                  <a:srgbClr val="FFFFFF"/>
                </a:solidFill>
              </a:rPr>
              <a:t> make sense of the </a:t>
            </a:r>
            <a:r>
              <a:rPr lang="nl-NL" sz="4400" dirty="0" err="1" smtClean="0">
                <a:solidFill>
                  <a:srgbClr val="FFFFFF"/>
                </a:solidFill>
              </a:rPr>
              <a:t>secrets</a:t>
            </a:r>
            <a:endParaRPr lang="nl-NL" sz="4400" dirty="0">
              <a:solidFill>
                <a:srgbClr val="FFFFFF"/>
              </a:solidFill>
            </a:endParaRPr>
          </a:p>
        </p:txBody>
      </p:sp>
      <p:sp>
        <p:nvSpPr>
          <p:cNvPr id="3" name="Tijdelijke aanduiding voor inhoud 2"/>
          <p:cNvSpPr>
            <a:spLocks noGrp="1"/>
          </p:cNvSpPr>
          <p:nvPr>
            <p:ph idx="1"/>
          </p:nvPr>
        </p:nvSpPr>
        <p:spPr>
          <a:xfrm>
            <a:off x="355600" y="2084294"/>
            <a:ext cx="8356600" cy="3639670"/>
          </a:xfrm>
        </p:spPr>
        <p:txBody>
          <a:bodyPr>
            <a:noAutofit/>
          </a:bodyPr>
          <a:lstStyle/>
          <a:p>
            <a:r>
              <a:rPr lang="nl-NL" sz="2400" dirty="0" err="1" smtClean="0">
                <a:solidFill>
                  <a:srgbClr val="FFFFFF"/>
                </a:solidFill>
              </a:rPr>
              <a:t>Suppose</a:t>
            </a:r>
            <a:r>
              <a:rPr lang="nl-NL" sz="2400" dirty="0" smtClean="0">
                <a:solidFill>
                  <a:srgbClr val="FFFFFF"/>
                </a:solidFill>
              </a:rPr>
              <a:t> </a:t>
            </a:r>
            <a:r>
              <a:rPr lang="nl-NL" sz="2400" dirty="0" err="1" smtClean="0">
                <a:solidFill>
                  <a:srgbClr val="FFFFFF"/>
                </a:solidFill>
              </a:rPr>
              <a:t>psi</a:t>
            </a:r>
            <a:r>
              <a:rPr lang="nl-NL" sz="2400" dirty="0" smtClean="0">
                <a:solidFill>
                  <a:srgbClr val="FFFFFF"/>
                </a:solidFill>
              </a:rPr>
              <a:t> is </a:t>
            </a:r>
            <a:r>
              <a:rPr lang="nl-NL" sz="2400" dirty="0" err="1" smtClean="0">
                <a:solidFill>
                  <a:srgbClr val="FFFFFF"/>
                </a:solidFill>
              </a:rPr>
              <a:t>basically</a:t>
            </a:r>
            <a:r>
              <a:rPr lang="nl-NL" sz="2400" dirty="0" smtClean="0">
                <a:solidFill>
                  <a:srgbClr val="FFFFFF"/>
                </a:solidFill>
              </a:rPr>
              <a:t> retro-</a:t>
            </a:r>
            <a:r>
              <a:rPr lang="nl-NL" sz="2400" dirty="0" err="1" smtClean="0">
                <a:solidFill>
                  <a:srgbClr val="FFFFFF"/>
                </a:solidFill>
              </a:rPr>
              <a:t>causal</a:t>
            </a:r>
            <a:endParaRPr lang="nl-NL" sz="2400" dirty="0" smtClean="0">
              <a:solidFill>
                <a:srgbClr val="FFFFFF"/>
              </a:solidFill>
            </a:endParaRPr>
          </a:p>
          <a:p>
            <a:pPr lvl="1"/>
            <a:r>
              <a:rPr lang="nl-NL" sz="2400" dirty="0" err="1" smtClean="0">
                <a:solidFill>
                  <a:srgbClr val="FFFFFF"/>
                </a:solidFill>
              </a:rPr>
              <a:t>So</a:t>
            </a:r>
            <a:r>
              <a:rPr lang="nl-NL" sz="2400" dirty="0" smtClean="0">
                <a:solidFill>
                  <a:srgbClr val="FFFFFF"/>
                </a:solidFill>
              </a:rPr>
              <a:t> </a:t>
            </a:r>
            <a:r>
              <a:rPr lang="nl-NL" sz="2400" dirty="0" err="1" smtClean="0">
                <a:solidFill>
                  <a:srgbClr val="FFFFFF"/>
                </a:solidFill>
              </a:rPr>
              <a:t>for</a:t>
            </a:r>
            <a:r>
              <a:rPr lang="nl-NL" sz="2400" dirty="0" smtClean="0">
                <a:solidFill>
                  <a:srgbClr val="FFFFFF"/>
                </a:solidFill>
              </a:rPr>
              <a:t> </a:t>
            </a:r>
            <a:r>
              <a:rPr lang="nl-NL" sz="2400" dirty="0" err="1" smtClean="0">
                <a:solidFill>
                  <a:srgbClr val="FFFFFF"/>
                </a:solidFill>
              </a:rPr>
              <a:t>instance</a:t>
            </a:r>
            <a:r>
              <a:rPr lang="nl-NL" sz="2400" dirty="0" smtClean="0">
                <a:solidFill>
                  <a:srgbClr val="FFFFFF"/>
                </a:solidFill>
              </a:rPr>
              <a:t> GESP is </a:t>
            </a:r>
            <a:r>
              <a:rPr lang="nl-NL" sz="2400" dirty="0" err="1" smtClean="0">
                <a:solidFill>
                  <a:srgbClr val="FFFFFF"/>
                </a:solidFill>
              </a:rPr>
              <a:t>caused</a:t>
            </a:r>
            <a:r>
              <a:rPr lang="nl-NL" sz="2400" dirty="0" smtClean="0">
                <a:solidFill>
                  <a:srgbClr val="FFFFFF"/>
                </a:solidFill>
              </a:rPr>
              <a:t> </a:t>
            </a:r>
            <a:r>
              <a:rPr lang="nl-NL" sz="2400" dirty="0" err="1" smtClean="0">
                <a:solidFill>
                  <a:srgbClr val="FFFFFF"/>
                </a:solidFill>
              </a:rPr>
              <a:t>by</a:t>
            </a:r>
            <a:r>
              <a:rPr lang="nl-NL" sz="2400" dirty="0" smtClean="0">
                <a:solidFill>
                  <a:srgbClr val="FFFFFF"/>
                </a:solidFill>
              </a:rPr>
              <a:t> </a:t>
            </a:r>
            <a:r>
              <a:rPr lang="nl-NL" sz="2400" dirty="0" err="1" smtClean="0">
                <a:solidFill>
                  <a:srgbClr val="FFFFFF"/>
                </a:solidFill>
              </a:rPr>
              <a:t>retrocausal</a:t>
            </a:r>
            <a:r>
              <a:rPr lang="nl-NL" sz="2400" dirty="0" smtClean="0">
                <a:solidFill>
                  <a:srgbClr val="FFFFFF"/>
                </a:solidFill>
              </a:rPr>
              <a:t> </a:t>
            </a:r>
            <a:r>
              <a:rPr lang="nl-NL" sz="2400" dirty="0" err="1" smtClean="0">
                <a:solidFill>
                  <a:srgbClr val="FFFFFF"/>
                </a:solidFill>
              </a:rPr>
              <a:t>effects</a:t>
            </a:r>
            <a:r>
              <a:rPr lang="nl-NL" sz="2400" dirty="0" smtClean="0">
                <a:solidFill>
                  <a:srgbClr val="FFFFFF"/>
                </a:solidFill>
              </a:rPr>
              <a:t> of the </a:t>
            </a:r>
            <a:r>
              <a:rPr lang="nl-NL" sz="2400" dirty="0" err="1" smtClean="0">
                <a:solidFill>
                  <a:srgbClr val="FFFFFF"/>
                </a:solidFill>
              </a:rPr>
              <a:t>future</a:t>
            </a:r>
            <a:r>
              <a:rPr lang="nl-NL" sz="2400" dirty="0" smtClean="0">
                <a:solidFill>
                  <a:srgbClr val="FFFFFF"/>
                </a:solidFill>
              </a:rPr>
              <a:t> feedback</a:t>
            </a:r>
          </a:p>
          <a:p>
            <a:pPr lvl="1"/>
            <a:r>
              <a:rPr lang="nl-NL" sz="2400" dirty="0" err="1" smtClean="0">
                <a:solidFill>
                  <a:srgbClr val="FFFFFF"/>
                </a:solidFill>
              </a:rPr>
              <a:t>Presentiment</a:t>
            </a:r>
            <a:r>
              <a:rPr lang="nl-NL" sz="2400" dirty="0" smtClean="0">
                <a:solidFill>
                  <a:srgbClr val="FFFFFF"/>
                </a:solidFill>
              </a:rPr>
              <a:t>, </a:t>
            </a:r>
            <a:r>
              <a:rPr lang="nl-NL" sz="2400" dirty="0" err="1" smtClean="0">
                <a:solidFill>
                  <a:srgbClr val="FFFFFF"/>
                </a:solidFill>
              </a:rPr>
              <a:t>precognition</a:t>
            </a:r>
            <a:r>
              <a:rPr lang="nl-NL" sz="2400" dirty="0" smtClean="0">
                <a:solidFill>
                  <a:srgbClr val="FFFFFF"/>
                </a:solidFill>
              </a:rPr>
              <a:t> </a:t>
            </a:r>
            <a:r>
              <a:rPr lang="nl-NL" sz="2400" dirty="0" err="1" smtClean="0">
                <a:solidFill>
                  <a:srgbClr val="FFFFFF"/>
                </a:solidFill>
              </a:rPr>
              <a:t>and</a:t>
            </a:r>
            <a:r>
              <a:rPr lang="nl-NL" sz="2400" dirty="0" smtClean="0">
                <a:solidFill>
                  <a:srgbClr val="FFFFFF"/>
                </a:solidFill>
              </a:rPr>
              <a:t> retro-PK are of course </a:t>
            </a:r>
            <a:r>
              <a:rPr lang="nl-NL" sz="2400" dirty="0" err="1" smtClean="0">
                <a:solidFill>
                  <a:srgbClr val="FFFFFF"/>
                </a:solidFill>
              </a:rPr>
              <a:t>retrocausal</a:t>
            </a:r>
            <a:endParaRPr lang="nl-NL" sz="2400" dirty="0" smtClean="0">
              <a:solidFill>
                <a:srgbClr val="FFFFFF"/>
              </a:solidFill>
            </a:endParaRPr>
          </a:p>
          <a:p>
            <a:r>
              <a:rPr lang="nl-NL" sz="2400" dirty="0" err="1" smtClean="0">
                <a:solidFill>
                  <a:srgbClr val="FFFFFF"/>
                </a:solidFill>
              </a:rPr>
              <a:t>Retrocausality</a:t>
            </a:r>
            <a:r>
              <a:rPr lang="nl-NL" sz="2400" dirty="0" smtClean="0">
                <a:solidFill>
                  <a:srgbClr val="FFFFFF"/>
                </a:solidFill>
              </a:rPr>
              <a:t> (or time-</a:t>
            </a:r>
            <a:r>
              <a:rPr lang="nl-NL" sz="2400" dirty="0" err="1" smtClean="0">
                <a:solidFill>
                  <a:srgbClr val="FFFFFF"/>
                </a:solidFill>
              </a:rPr>
              <a:t>travel</a:t>
            </a:r>
            <a:r>
              <a:rPr lang="nl-NL" sz="2400" dirty="0" smtClean="0">
                <a:solidFill>
                  <a:srgbClr val="FFFFFF"/>
                </a:solidFill>
              </a:rPr>
              <a:t>) </a:t>
            </a:r>
            <a:r>
              <a:rPr lang="nl-NL" sz="2400" dirty="0" err="1" smtClean="0">
                <a:solidFill>
                  <a:srgbClr val="FFFFFF"/>
                </a:solidFill>
              </a:rPr>
              <a:t>allows</a:t>
            </a:r>
            <a:r>
              <a:rPr lang="nl-NL" sz="2400" dirty="0" smtClean="0">
                <a:solidFill>
                  <a:srgbClr val="FFFFFF"/>
                </a:solidFill>
              </a:rPr>
              <a:t> </a:t>
            </a:r>
            <a:r>
              <a:rPr lang="nl-NL" sz="2400" dirty="0" err="1" smtClean="0">
                <a:solidFill>
                  <a:srgbClr val="FFFFFF"/>
                </a:solidFill>
              </a:rPr>
              <a:t>for</a:t>
            </a:r>
            <a:r>
              <a:rPr lang="nl-NL" sz="2400" dirty="0" smtClean="0">
                <a:solidFill>
                  <a:srgbClr val="FFFFFF"/>
                </a:solidFill>
              </a:rPr>
              <a:t> </a:t>
            </a:r>
            <a:r>
              <a:rPr lang="nl-NL" sz="2400" dirty="0" err="1" smtClean="0">
                <a:solidFill>
                  <a:srgbClr val="FFFFFF"/>
                </a:solidFill>
              </a:rPr>
              <a:t>paradoxes</a:t>
            </a:r>
            <a:r>
              <a:rPr lang="nl-NL" sz="2400" dirty="0" smtClean="0">
                <a:solidFill>
                  <a:srgbClr val="FFFFFF"/>
                </a:solidFill>
              </a:rPr>
              <a:t> </a:t>
            </a:r>
            <a:r>
              <a:rPr lang="nl-NL" sz="2400" dirty="0" err="1" smtClean="0">
                <a:solidFill>
                  <a:srgbClr val="FFFFFF"/>
                </a:solidFill>
              </a:rPr>
              <a:t>to</a:t>
            </a:r>
            <a:r>
              <a:rPr lang="nl-NL" sz="2400" dirty="0" smtClean="0">
                <a:solidFill>
                  <a:srgbClr val="FFFFFF"/>
                </a:solidFill>
              </a:rPr>
              <a:t> </a:t>
            </a:r>
            <a:r>
              <a:rPr lang="nl-NL" sz="2400" dirty="0" err="1" smtClean="0">
                <a:solidFill>
                  <a:srgbClr val="FFFFFF"/>
                </a:solidFill>
              </a:rPr>
              <a:t>occur</a:t>
            </a:r>
            <a:endParaRPr lang="nl-NL" sz="2400" dirty="0" smtClean="0">
              <a:solidFill>
                <a:srgbClr val="FFFFFF"/>
              </a:solidFill>
            </a:endParaRPr>
          </a:p>
          <a:p>
            <a:pPr lvl="1"/>
            <a:r>
              <a:rPr lang="nl-NL" sz="2400" dirty="0" err="1" smtClean="0">
                <a:solidFill>
                  <a:srgbClr val="FFFFFF"/>
                </a:solidFill>
              </a:rPr>
              <a:t>Dreaming</a:t>
            </a:r>
            <a:r>
              <a:rPr lang="nl-NL" sz="2400" dirty="0" smtClean="0">
                <a:solidFill>
                  <a:srgbClr val="FFFFFF"/>
                </a:solidFill>
              </a:rPr>
              <a:t> of a </a:t>
            </a:r>
            <a:r>
              <a:rPr lang="nl-NL" sz="2400" dirty="0" err="1" smtClean="0">
                <a:solidFill>
                  <a:srgbClr val="FFFFFF"/>
                </a:solidFill>
              </a:rPr>
              <a:t>future</a:t>
            </a:r>
            <a:r>
              <a:rPr lang="nl-NL" sz="2400" dirty="0" smtClean="0">
                <a:solidFill>
                  <a:srgbClr val="FFFFFF"/>
                </a:solidFill>
              </a:rPr>
              <a:t> </a:t>
            </a:r>
            <a:r>
              <a:rPr lang="nl-NL" sz="2400" dirty="0" err="1" smtClean="0">
                <a:solidFill>
                  <a:srgbClr val="FFFFFF"/>
                </a:solidFill>
              </a:rPr>
              <a:t>fire</a:t>
            </a:r>
            <a:r>
              <a:rPr lang="nl-NL" sz="2400" dirty="0" smtClean="0">
                <a:solidFill>
                  <a:srgbClr val="FFFFFF"/>
                </a:solidFill>
              </a:rPr>
              <a:t> </a:t>
            </a:r>
            <a:r>
              <a:rPr lang="nl-NL" sz="2400" dirty="0" err="1" smtClean="0">
                <a:solidFill>
                  <a:srgbClr val="FFFFFF"/>
                </a:solidFill>
              </a:rPr>
              <a:t>and</a:t>
            </a:r>
            <a:r>
              <a:rPr lang="nl-NL" sz="2400" dirty="0" smtClean="0">
                <a:solidFill>
                  <a:srgbClr val="FFFFFF"/>
                </a:solidFill>
              </a:rPr>
              <a:t> </a:t>
            </a:r>
            <a:r>
              <a:rPr lang="nl-NL" sz="2400" dirty="0" err="1" smtClean="0">
                <a:solidFill>
                  <a:srgbClr val="FFFFFF"/>
                </a:solidFill>
              </a:rPr>
              <a:t>then</a:t>
            </a:r>
            <a:r>
              <a:rPr lang="nl-NL" sz="2400" dirty="0" smtClean="0">
                <a:solidFill>
                  <a:srgbClr val="FFFFFF"/>
                </a:solidFill>
              </a:rPr>
              <a:t> </a:t>
            </a:r>
            <a:r>
              <a:rPr lang="nl-NL" sz="2400" dirty="0" err="1" smtClean="0">
                <a:solidFill>
                  <a:srgbClr val="FFFFFF"/>
                </a:solidFill>
              </a:rPr>
              <a:t>prevent</a:t>
            </a:r>
            <a:r>
              <a:rPr lang="nl-NL" sz="2400" dirty="0" smtClean="0">
                <a:solidFill>
                  <a:srgbClr val="FFFFFF"/>
                </a:solidFill>
              </a:rPr>
              <a:t> it.</a:t>
            </a:r>
          </a:p>
          <a:p>
            <a:r>
              <a:rPr lang="nl-NL" sz="2400" dirty="0" err="1" smtClean="0">
                <a:solidFill>
                  <a:srgbClr val="FFFFFF"/>
                </a:solidFill>
              </a:rPr>
              <a:t>If</a:t>
            </a:r>
            <a:r>
              <a:rPr lang="nl-NL" sz="2400" dirty="0" smtClean="0">
                <a:solidFill>
                  <a:srgbClr val="FFFFFF"/>
                </a:solidFill>
              </a:rPr>
              <a:t> </a:t>
            </a:r>
            <a:r>
              <a:rPr lang="nl-NL" sz="2400" dirty="0" err="1" smtClean="0">
                <a:solidFill>
                  <a:srgbClr val="FFFFFF"/>
                </a:solidFill>
              </a:rPr>
              <a:t>nature</a:t>
            </a:r>
            <a:r>
              <a:rPr lang="nl-NL" sz="2400" dirty="0" smtClean="0">
                <a:solidFill>
                  <a:srgbClr val="FFFFFF"/>
                </a:solidFill>
              </a:rPr>
              <a:t> wants </a:t>
            </a:r>
            <a:r>
              <a:rPr lang="nl-NL" sz="2400" dirty="0" err="1" smtClean="0">
                <a:solidFill>
                  <a:srgbClr val="FFFFFF"/>
                </a:solidFill>
              </a:rPr>
              <a:t>to</a:t>
            </a:r>
            <a:r>
              <a:rPr lang="nl-NL" sz="2400" dirty="0" smtClean="0">
                <a:solidFill>
                  <a:srgbClr val="FFFFFF"/>
                </a:solidFill>
              </a:rPr>
              <a:t> </a:t>
            </a:r>
            <a:r>
              <a:rPr lang="nl-NL" sz="2400" dirty="0" err="1" smtClean="0">
                <a:solidFill>
                  <a:srgbClr val="FFFFFF"/>
                </a:solidFill>
              </a:rPr>
              <a:t>prevent</a:t>
            </a:r>
            <a:r>
              <a:rPr lang="nl-NL" sz="2400" dirty="0" smtClean="0">
                <a:solidFill>
                  <a:srgbClr val="FFFFFF"/>
                </a:solidFill>
              </a:rPr>
              <a:t> </a:t>
            </a:r>
            <a:r>
              <a:rPr lang="nl-NL" sz="2400" dirty="0" err="1" smtClean="0">
                <a:solidFill>
                  <a:srgbClr val="FFFFFF"/>
                </a:solidFill>
              </a:rPr>
              <a:t>paradoxes</a:t>
            </a:r>
            <a:r>
              <a:rPr lang="nl-NL" sz="2400" dirty="0" smtClean="0">
                <a:solidFill>
                  <a:srgbClr val="FFFFFF"/>
                </a:solidFill>
              </a:rPr>
              <a:t> </a:t>
            </a:r>
            <a:r>
              <a:rPr lang="nl-NL" sz="2400" dirty="0" err="1" smtClean="0">
                <a:solidFill>
                  <a:srgbClr val="FFFFFF"/>
                </a:solidFill>
              </a:rPr>
              <a:t>it</a:t>
            </a:r>
            <a:r>
              <a:rPr lang="nl-NL" sz="2400" dirty="0" smtClean="0">
                <a:solidFill>
                  <a:srgbClr val="FFFFFF"/>
                </a:solidFill>
              </a:rPr>
              <a:t> </a:t>
            </a:r>
            <a:r>
              <a:rPr lang="nl-NL" sz="2400" dirty="0" err="1" smtClean="0">
                <a:solidFill>
                  <a:srgbClr val="FFFFFF"/>
                </a:solidFill>
              </a:rPr>
              <a:t>may</a:t>
            </a:r>
            <a:r>
              <a:rPr lang="nl-NL" sz="2400" dirty="0" smtClean="0">
                <a:solidFill>
                  <a:srgbClr val="FFFFFF"/>
                </a:solidFill>
              </a:rPr>
              <a:t> do </a:t>
            </a:r>
            <a:r>
              <a:rPr lang="nl-NL" sz="2400" dirty="0" err="1" smtClean="0">
                <a:solidFill>
                  <a:srgbClr val="FFFFFF"/>
                </a:solidFill>
              </a:rPr>
              <a:t>so</a:t>
            </a:r>
            <a:r>
              <a:rPr lang="nl-NL" sz="2400" dirty="0" smtClean="0">
                <a:solidFill>
                  <a:srgbClr val="FFFFFF"/>
                </a:solidFill>
              </a:rPr>
              <a:t> </a:t>
            </a:r>
            <a:r>
              <a:rPr lang="nl-NL" sz="2400" dirty="0" err="1" smtClean="0">
                <a:solidFill>
                  <a:srgbClr val="FFFFFF"/>
                </a:solidFill>
              </a:rPr>
              <a:t>by</a:t>
            </a:r>
            <a:r>
              <a:rPr lang="nl-NL" sz="2400" dirty="0" smtClean="0">
                <a:solidFill>
                  <a:srgbClr val="FFFFFF"/>
                </a:solidFill>
              </a:rPr>
              <a:t> making the </a:t>
            </a:r>
            <a:r>
              <a:rPr lang="nl-NL" sz="2400" dirty="0" err="1" smtClean="0">
                <a:solidFill>
                  <a:srgbClr val="FFFFFF"/>
                </a:solidFill>
              </a:rPr>
              <a:t>results</a:t>
            </a:r>
            <a:r>
              <a:rPr lang="nl-NL" sz="2400" dirty="0" smtClean="0">
                <a:solidFill>
                  <a:srgbClr val="FFFFFF"/>
                </a:solidFill>
              </a:rPr>
              <a:t> </a:t>
            </a:r>
            <a:r>
              <a:rPr lang="nl-NL" sz="2400" dirty="0" err="1" smtClean="0">
                <a:solidFill>
                  <a:srgbClr val="FFFFFF"/>
                </a:solidFill>
              </a:rPr>
              <a:t>unstable</a:t>
            </a:r>
            <a:r>
              <a:rPr lang="nl-NL" sz="2400" dirty="0" smtClean="0">
                <a:solidFill>
                  <a:srgbClr val="FFFFFF"/>
                </a:solidFill>
              </a:rPr>
              <a:t>, </a:t>
            </a:r>
            <a:r>
              <a:rPr lang="nl-NL" sz="2400" dirty="0" err="1" smtClean="0">
                <a:solidFill>
                  <a:srgbClr val="FFFFFF"/>
                </a:solidFill>
              </a:rPr>
              <a:t>elusive</a:t>
            </a:r>
            <a:r>
              <a:rPr lang="nl-NL" sz="2400" dirty="0" smtClean="0">
                <a:solidFill>
                  <a:srgbClr val="FFFFFF"/>
                </a:solidFill>
              </a:rPr>
              <a:t>, </a:t>
            </a:r>
            <a:r>
              <a:rPr lang="nl-NL" sz="2400" dirty="0" err="1" smtClean="0">
                <a:solidFill>
                  <a:srgbClr val="FFFFFF"/>
                </a:solidFill>
              </a:rPr>
              <a:t>declining</a:t>
            </a:r>
            <a:endParaRPr lang="nl-NL" sz="2400" dirty="0" smtClean="0">
              <a:solidFill>
                <a:srgbClr val="FFFFFF"/>
              </a:solidFill>
            </a:endParaRPr>
          </a:p>
          <a:p>
            <a:pPr lvl="1"/>
            <a:endParaRPr lang="nl-NL" sz="24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21</a:t>
            </a:fld>
            <a:endParaRPr lang="en-US"/>
          </a:p>
        </p:txBody>
      </p:sp>
    </p:spTree>
    <p:extLst>
      <p:ext uri="{BB962C8B-B14F-4D97-AF65-F5344CB8AC3E}">
        <p14:creationId xmlns:p14="http://schemas.microsoft.com/office/powerpoint/2010/main" val="2628963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97979"/>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97979"/>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797979"/>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97979"/>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797979"/>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79797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FFFFFF"/>
                </a:solidFill>
              </a:rPr>
              <a:t>Conclusion</a:t>
            </a:r>
            <a:endParaRPr lang="nl-NL" dirty="0">
              <a:solidFill>
                <a:srgbClr val="FFFFFF"/>
              </a:solidFill>
            </a:endParaRPr>
          </a:p>
        </p:txBody>
      </p:sp>
      <p:sp>
        <p:nvSpPr>
          <p:cNvPr id="3" name="Tijdelijke aanduiding voor inhoud 2"/>
          <p:cNvSpPr>
            <a:spLocks noGrp="1"/>
          </p:cNvSpPr>
          <p:nvPr>
            <p:ph idx="1"/>
          </p:nvPr>
        </p:nvSpPr>
        <p:spPr>
          <a:xfrm>
            <a:off x="304800" y="2084294"/>
            <a:ext cx="8534400" cy="3639670"/>
          </a:xfrm>
        </p:spPr>
        <p:txBody>
          <a:bodyPr>
            <a:noAutofit/>
          </a:bodyPr>
          <a:lstStyle/>
          <a:p>
            <a:r>
              <a:rPr lang="nl-NL" sz="2400" dirty="0" smtClean="0">
                <a:solidFill>
                  <a:srgbClr val="FFFFFF"/>
                </a:solidFill>
              </a:rPr>
              <a:t>Most of the </a:t>
            </a:r>
            <a:r>
              <a:rPr lang="nl-NL" sz="2400" dirty="0" err="1" smtClean="0">
                <a:solidFill>
                  <a:srgbClr val="FFFFFF"/>
                </a:solidFill>
              </a:rPr>
              <a:t>Secrets</a:t>
            </a:r>
            <a:r>
              <a:rPr lang="nl-NL" sz="2400" dirty="0" smtClean="0">
                <a:solidFill>
                  <a:srgbClr val="FFFFFF"/>
                </a:solidFill>
              </a:rPr>
              <a:t> </a:t>
            </a:r>
            <a:r>
              <a:rPr lang="nl-NL" sz="2400" dirty="0" err="1" smtClean="0">
                <a:solidFill>
                  <a:srgbClr val="FFFFFF"/>
                </a:solidFill>
              </a:rPr>
              <a:t>may</a:t>
            </a:r>
            <a:r>
              <a:rPr lang="nl-NL" sz="2400" dirty="0" smtClean="0">
                <a:solidFill>
                  <a:srgbClr val="FFFFFF"/>
                </a:solidFill>
              </a:rPr>
              <a:t> </a:t>
            </a:r>
            <a:r>
              <a:rPr lang="nl-NL" sz="2400" dirty="0" err="1" smtClean="0">
                <a:solidFill>
                  <a:srgbClr val="FFFFFF"/>
                </a:solidFill>
              </a:rPr>
              <a:t>be</a:t>
            </a:r>
            <a:r>
              <a:rPr lang="nl-NL" sz="2400" dirty="0" smtClean="0">
                <a:solidFill>
                  <a:srgbClr val="FFFFFF"/>
                </a:solidFill>
              </a:rPr>
              <a:t> a product of the </a:t>
            </a:r>
            <a:r>
              <a:rPr lang="nl-NL" sz="2400" dirty="0" err="1" smtClean="0">
                <a:solidFill>
                  <a:srgbClr val="FFFFFF"/>
                </a:solidFill>
              </a:rPr>
              <a:t>fundamental</a:t>
            </a:r>
            <a:r>
              <a:rPr lang="nl-NL" sz="2400" dirty="0" smtClean="0">
                <a:solidFill>
                  <a:srgbClr val="FFFFFF"/>
                </a:solidFill>
              </a:rPr>
              <a:t> time-</a:t>
            </a:r>
            <a:r>
              <a:rPr lang="nl-NL" sz="2400" dirty="0" err="1" smtClean="0">
                <a:solidFill>
                  <a:srgbClr val="FFFFFF"/>
                </a:solidFill>
              </a:rPr>
              <a:t>symmetry</a:t>
            </a:r>
            <a:r>
              <a:rPr lang="nl-NL" sz="2400" dirty="0" smtClean="0">
                <a:solidFill>
                  <a:srgbClr val="FFFFFF"/>
                </a:solidFill>
              </a:rPr>
              <a:t> in Nature </a:t>
            </a:r>
          </a:p>
          <a:p>
            <a:r>
              <a:rPr lang="nl-NL" sz="2400" dirty="0" err="1" smtClean="0">
                <a:solidFill>
                  <a:srgbClr val="FFFFFF"/>
                </a:solidFill>
              </a:rPr>
              <a:t>By</a:t>
            </a:r>
            <a:r>
              <a:rPr lang="nl-NL" sz="2400" dirty="0" smtClean="0">
                <a:solidFill>
                  <a:srgbClr val="FFFFFF"/>
                </a:solidFill>
              </a:rPr>
              <a:t> </a:t>
            </a:r>
            <a:r>
              <a:rPr lang="nl-NL" sz="2400" dirty="0" err="1" smtClean="0">
                <a:solidFill>
                  <a:srgbClr val="FFFFFF"/>
                </a:solidFill>
              </a:rPr>
              <a:t>hiding</a:t>
            </a:r>
            <a:r>
              <a:rPr lang="nl-NL" sz="2400" dirty="0" smtClean="0">
                <a:solidFill>
                  <a:srgbClr val="FFFFFF"/>
                </a:solidFill>
              </a:rPr>
              <a:t> </a:t>
            </a:r>
            <a:r>
              <a:rPr lang="nl-NL" sz="2400" dirty="0" err="1" smtClean="0">
                <a:solidFill>
                  <a:srgbClr val="FFFFFF"/>
                </a:solidFill>
              </a:rPr>
              <a:t>secrets</a:t>
            </a:r>
            <a:r>
              <a:rPr lang="nl-NL" sz="2400" dirty="0" smtClean="0">
                <a:solidFill>
                  <a:srgbClr val="FFFFFF"/>
                </a:solidFill>
              </a:rPr>
              <a:t> </a:t>
            </a:r>
            <a:r>
              <a:rPr lang="nl-NL" sz="2400" dirty="0" err="1" smtClean="0">
                <a:solidFill>
                  <a:srgbClr val="FFFFFF"/>
                </a:solidFill>
              </a:rPr>
              <a:t>this</a:t>
            </a:r>
            <a:r>
              <a:rPr lang="nl-NL" sz="2400" dirty="0" smtClean="0">
                <a:solidFill>
                  <a:srgbClr val="FFFFFF"/>
                </a:solidFill>
              </a:rPr>
              <a:t> </a:t>
            </a:r>
            <a:r>
              <a:rPr lang="nl-NL" sz="2400" dirty="0" err="1" smtClean="0">
                <a:solidFill>
                  <a:srgbClr val="FFFFFF"/>
                </a:solidFill>
              </a:rPr>
              <a:t>incredible</a:t>
            </a:r>
            <a:r>
              <a:rPr lang="nl-NL" sz="2400" dirty="0" smtClean="0">
                <a:solidFill>
                  <a:srgbClr val="FFFFFF"/>
                </a:solidFill>
              </a:rPr>
              <a:t> </a:t>
            </a:r>
            <a:r>
              <a:rPr lang="nl-NL" sz="2400" dirty="0" err="1" smtClean="0">
                <a:solidFill>
                  <a:srgbClr val="FFFFFF"/>
                </a:solidFill>
              </a:rPr>
              <a:t>finding</a:t>
            </a:r>
            <a:r>
              <a:rPr lang="nl-NL" sz="2400" dirty="0" smtClean="0">
                <a:solidFill>
                  <a:srgbClr val="FFFFFF"/>
                </a:solidFill>
              </a:rPr>
              <a:t> is </a:t>
            </a:r>
            <a:r>
              <a:rPr lang="nl-NL" sz="2400" dirty="0" err="1" smtClean="0">
                <a:solidFill>
                  <a:srgbClr val="FFFFFF"/>
                </a:solidFill>
              </a:rPr>
              <a:t>also</a:t>
            </a:r>
            <a:r>
              <a:rPr lang="nl-NL" sz="2400" dirty="0" smtClean="0">
                <a:solidFill>
                  <a:srgbClr val="FFFFFF"/>
                </a:solidFill>
              </a:rPr>
              <a:t> </a:t>
            </a:r>
            <a:r>
              <a:rPr lang="nl-NL" sz="2400" dirty="0" err="1" smtClean="0">
                <a:solidFill>
                  <a:srgbClr val="FFFFFF"/>
                </a:solidFill>
              </a:rPr>
              <a:t>hidden</a:t>
            </a:r>
            <a:endParaRPr lang="nl-NL" sz="2400" dirty="0" smtClean="0">
              <a:solidFill>
                <a:srgbClr val="FFFFFF"/>
              </a:solidFill>
            </a:endParaRPr>
          </a:p>
          <a:p>
            <a:r>
              <a:rPr lang="nl-NL" sz="2400" dirty="0" smtClean="0">
                <a:solidFill>
                  <a:srgbClr val="FFFFFF"/>
                </a:solidFill>
              </a:rPr>
              <a:t>Definition of </a:t>
            </a:r>
            <a:r>
              <a:rPr lang="nl-NL" sz="2400" dirty="0" err="1" smtClean="0">
                <a:solidFill>
                  <a:srgbClr val="FFFFFF"/>
                </a:solidFill>
              </a:rPr>
              <a:t>objective</a:t>
            </a:r>
            <a:r>
              <a:rPr lang="nl-NL" sz="2400" dirty="0" smtClean="0">
                <a:solidFill>
                  <a:srgbClr val="FFFFFF"/>
                </a:solidFill>
              </a:rPr>
              <a:t> </a:t>
            </a:r>
            <a:r>
              <a:rPr lang="nl-NL" sz="2400" dirty="0" err="1" smtClean="0">
                <a:solidFill>
                  <a:srgbClr val="FFFFFF"/>
                </a:solidFill>
              </a:rPr>
              <a:t>reality</a:t>
            </a:r>
            <a:r>
              <a:rPr lang="nl-NL" sz="2400" dirty="0" smtClean="0">
                <a:solidFill>
                  <a:srgbClr val="FFFFFF"/>
                </a:solidFill>
              </a:rPr>
              <a:t> has </a:t>
            </a:r>
            <a:r>
              <a:rPr lang="nl-NL" sz="2400" dirty="0" err="1" smtClean="0">
                <a:solidFill>
                  <a:srgbClr val="FFFFFF"/>
                </a:solidFill>
              </a:rPr>
              <a:t>to</a:t>
            </a:r>
            <a:r>
              <a:rPr lang="nl-NL" sz="2400" dirty="0" smtClean="0">
                <a:solidFill>
                  <a:srgbClr val="FFFFFF"/>
                </a:solidFill>
              </a:rPr>
              <a:t> </a:t>
            </a:r>
            <a:r>
              <a:rPr lang="nl-NL" sz="2400" dirty="0" err="1" smtClean="0">
                <a:solidFill>
                  <a:srgbClr val="FFFFFF"/>
                </a:solidFill>
              </a:rPr>
              <a:t>be</a:t>
            </a:r>
            <a:r>
              <a:rPr lang="nl-NL" sz="2400" dirty="0" smtClean="0">
                <a:solidFill>
                  <a:srgbClr val="FFFFFF"/>
                </a:solidFill>
              </a:rPr>
              <a:t> </a:t>
            </a:r>
            <a:r>
              <a:rPr lang="nl-NL" sz="2400" dirty="0" err="1" smtClean="0">
                <a:solidFill>
                  <a:srgbClr val="FFFFFF"/>
                </a:solidFill>
              </a:rPr>
              <a:t>adapted</a:t>
            </a:r>
            <a:endParaRPr lang="nl-NL" sz="2400" dirty="0" smtClean="0">
              <a:solidFill>
                <a:srgbClr val="FFFFFF"/>
              </a:solidFill>
            </a:endParaRPr>
          </a:p>
          <a:p>
            <a:r>
              <a:rPr lang="nl-NL" sz="2400" dirty="0" err="1" smtClean="0">
                <a:solidFill>
                  <a:srgbClr val="FFFFFF"/>
                </a:solidFill>
              </a:rPr>
              <a:t>Scientific</a:t>
            </a:r>
            <a:r>
              <a:rPr lang="nl-NL" sz="2400" dirty="0" smtClean="0">
                <a:solidFill>
                  <a:srgbClr val="FFFFFF"/>
                </a:solidFill>
              </a:rPr>
              <a:t> </a:t>
            </a:r>
            <a:r>
              <a:rPr lang="nl-NL" sz="2400" dirty="0" err="1" smtClean="0">
                <a:solidFill>
                  <a:srgbClr val="FFFFFF"/>
                </a:solidFill>
              </a:rPr>
              <a:t>modeling</a:t>
            </a:r>
            <a:r>
              <a:rPr lang="nl-NL" sz="2400" dirty="0" smtClean="0">
                <a:solidFill>
                  <a:srgbClr val="FFFFFF"/>
                </a:solidFill>
              </a:rPr>
              <a:t> (</a:t>
            </a:r>
            <a:r>
              <a:rPr lang="nl-NL" sz="2400" dirty="0" err="1" smtClean="0">
                <a:solidFill>
                  <a:srgbClr val="FFFFFF"/>
                </a:solidFill>
              </a:rPr>
              <a:t>so</a:t>
            </a:r>
            <a:r>
              <a:rPr lang="nl-NL" sz="2400" dirty="0" smtClean="0">
                <a:solidFill>
                  <a:srgbClr val="FFFFFF"/>
                </a:solidFill>
              </a:rPr>
              <a:t> far ALWAYS </a:t>
            </a:r>
            <a:r>
              <a:rPr lang="nl-NL" sz="2400" dirty="0" err="1" smtClean="0">
                <a:solidFill>
                  <a:srgbClr val="FFFFFF"/>
                </a:solidFill>
              </a:rPr>
              <a:t>causal</a:t>
            </a:r>
            <a:r>
              <a:rPr lang="nl-NL" sz="2400" dirty="0" smtClean="0">
                <a:solidFill>
                  <a:srgbClr val="FFFFFF"/>
                </a:solidFill>
              </a:rPr>
              <a:t>) must </a:t>
            </a:r>
            <a:r>
              <a:rPr lang="nl-NL" sz="2400" dirty="0" err="1" smtClean="0">
                <a:solidFill>
                  <a:srgbClr val="FFFFFF"/>
                </a:solidFill>
              </a:rPr>
              <a:t>be</a:t>
            </a:r>
            <a:r>
              <a:rPr lang="nl-NL" sz="2400" dirty="0" smtClean="0">
                <a:solidFill>
                  <a:srgbClr val="FFFFFF"/>
                </a:solidFill>
              </a:rPr>
              <a:t> </a:t>
            </a:r>
            <a:r>
              <a:rPr lang="nl-NL" sz="2400" dirty="0" err="1" smtClean="0">
                <a:solidFill>
                  <a:srgbClr val="FFFFFF"/>
                </a:solidFill>
              </a:rPr>
              <a:t>adjusted</a:t>
            </a:r>
            <a:r>
              <a:rPr lang="nl-NL" sz="2400" dirty="0" smtClean="0">
                <a:solidFill>
                  <a:srgbClr val="FFFFFF"/>
                </a:solidFill>
              </a:rPr>
              <a:t> </a:t>
            </a:r>
            <a:r>
              <a:rPr lang="nl-NL" sz="2400" dirty="0" err="1" smtClean="0">
                <a:solidFill>
                  <a:srgbClr val="FFFFFF"/>
                </a:solidFill>
              </a:rPr>
              <a:t>and</a:t>
            </a:r>
            <a:r>
              <a:rPr lang="nl-NL" sz="2400" dirty="0" smtClean="0">
                <a:solidFill>
                  <a:srgbClr val="FFFFFF"/>
                </a:solidFill>
              </a:rPr>
              <a:t> </a:t>
            </a:r>
            <a:r>
              <a:rPr lang="nl-NL" sz="2400" dirty="0" err="1" smtClean="0">
                <a:solidFill>
                  <a:srgbClr val="FFFFFF"/>
                </a:solidFill>
              </a:rPr>
              <a:t>possibly</a:t>
            </a:r>
            <a:r>
              <a:rPr lang="nl-NL" sz="2400" dirty="0" smtClean="0">
                <a:solidFill>
                  <a:srgbClr val="FFFFFF"/>
                </a:solidFill>
              </a:rPr>
              <a:t> </a:t>
            </a:r>
            <a:r>
              <a:rPr lang="nl-NL" sz="2400" dirty="0" err="1" smtClean="0">
                <a:solidFill>
                  <a:srgbClr val="FFFFFF"/>
                </a:solidFill>
              </a:rPr>
              <a:t>also</a:t>
            </a:r>
            <a:r>
              <a:rPr lang="nl-NL" sz="2400" dirty="0" smtClean="0">
                <a:solidFill>
                  <a:srgbClr val="FFFFFF"/>
                </a:solidFill>
              </a:rPr>
              <a:t> </a:t>
            </a:r>
            <a:r>
              <a:rPr lang="nl-NL" sz="2400" dirty="0" err="1" smtClean="0">
                <a:solidFill>
                  <a:srgbClr val="FFFFFF"/>
                </a:solidFill>
              </a:rPr>
              <a:t>some</a:t>
            </a:r>
            <a:r>
              <a:rPr lang="nl-NL" sz="2400" dirty="0" smtClean="0">
                <a:solidFill>
                  <a:srgbClr val="FFFFFF"/>
                </a:solidFill>
              </a:rPr>
              <a:t> of the </a:t>
            </a:r>
            <a:r>
              <a:rPr lang="nl-NL" sz="2400" dirty="0" err="1" smtClean="0">
                <a:solidFill>
                  <a:srgbClr val="FFFFFF"/>
                </a:solidFill>
              </a:rPr>
              <a:t>scientifc</a:t>
            </a:r>
            <a:r>
              <a:rPr lang="nl-NL" sz="2400" dirty="0" smtClean="0">
                <a:solidFill>
                  <a:srgbClr val="FFFFFF"/>
                </a:solidFill>
              </a:rPr>
              <a:t> </a:t>
            </a:r>
            <a:r>
              <a:rPr lang="nl-NL" sz="2400" dirty="0" err="1" smtClean="0">
                <a:solidFill>
                  <a:srgbClr val="FFFFFF"/>
                </a:solidFill>
              </a:rPr>
              <a:t>methods</a:t>
            </a:r>
            <a:endParaRPr lang="nl-NL" sz="2400" dirty="0" smtClean="0">
              <a:solidFill>
                <a:srgbClr val="FFFFFF"/>
              </a:solidFill>
            </a:endParaRPr>
          </a:p>
          <a:p>
            <a:r>
              <a:rPr lang="nl-NL" sz="2400" dirty="0" smtClean="0">
                <a:solidFill>
                  <a:srgbClr val="FFFFFF"/>
                </a:solidFill>
              </a:rPr>
              <a:t>It is </a:t>
            </a:r>
            <a:r>
              <a:rPr lang="nl-NL" sz="2400" dirty="0" err="1" smtClean="0">
                <a:solidFill>
                  <a:srgbClr val="FFFFFF"/>
                </a:solidFill>
              </a:rPr>
              <a:t>to</a:t>
            </a:r>
            <a:r>
              <a:rPr lang="nl-NL" sz="2400" dirty="0" smtClean="0">
                <a:solidFill>
                  <a:srgbClr val="FFFFFF"/>
                </a:solidFill>
              </a:rPr>
              <a:t> </a:t>
            </a:r>
            <a:r>
              <a:rPr lang="nl-NL" sz="2400" dirty="0" err="1" smtClean="0">
                <a:solidFill>
                  <a:srgbClr val="FFFFFF"/>
                </a:solidFill>
              </a:rPr>
              <a:t>be</a:t>
            </a:r>
            <a:r>
              <a:rPr lang="nl-NL" sz="2400" dirty="0" smtClean="0">
                <a:solidFill>
                  <a:srgbClr val="FFFFFF"/>
                </a:solidFill>
              </a:rPr>
              <a:t> </a:t>
            </a:r>
            <a:r>
              <a:rPr lang="nl-NL" sz="2400" dirty="0" err="1" smtClean="0">
                <a:solidFill>
                  <a:srgbClr val="FFFFFF"/>
                </a:solidFill>
              </a:rPr>
              <a:t>expected</a:t>
            </a:r>
            <a:r>
              <a:rPr lang="nl-NL" sz="2400" dirty="0" smtClean="0">
                <a:solidFill>
                  <a:srgbClr val="FFFFFF"/>
                </a:solidFill>
              </a:rPr>
              <a:t> </a:t>
            </a:r>
            <a:r>
              <a:rPr lang="nl-NL" sz="2400" dirty="0" err="1" smtClean="0">
                <a:solidFill>
                  <a:srgbClr val="FFFFFF"/>
                </a:solidFill>
              </a:rPr>
              <a:t>that</a:t>
            </a:r>
            <a:r>
              <a:rPr lang="nl-NL" sz="2400" dirty="0" smtClean="0">
                <a:solidFill>
                  <a:srgbClr val="FFFFFF"/>
                </a:solidFill>
              </a:rPr>
              <a:t> these </a:t>
            </a:r>
            <a:r>
              <a:rPr lang="nl-NL" sz="2400" dirty="0" err="1" smtClean="0">
                <a:solidFill>
                  <a:srgbClr val="FFFFFF"/>
                </a:solidFill>
              </a:rPr>
              <a:t>conclusions</a:t>
            </a:r>
            <a:r>
              <a:rPr lang="nl-NL" sz="2400" dirty="0" smtClean="0">
                <a:solidFill>
                  <a:srgbClr val="FFFFFF"/>
                </a:solidFill>
              </a:rPr>
              <a:t> are </a:t>
            </a:r>
            <a:r>
              <a:rPr lang="nl-NL" sz="2400" dirty="0" err="1" smtClean="0">
                <a:solidFill>
                  <a:srgbClr val="FFFFFF"/>
                </a:solidFill>
              </a:rPr>
              <a:t>difficult</a:t>
            </a:r>
            <a:r>
              <a:rPr lang="nl-NL" sz="2400" dirty="0" smtClean="0">
                <a:solidFill>
                  <a:srgbClr val="FFFFFF"/>
                </a:solidFill>
              </a:rPr>
              <a:t> </a:t>
            </a:r>
            <a:r>
              <a:rPr lang="nl-NL" sz="2400" dirty="0" err="1" smtClean="0">
                <a:solidFill>
                  <a:srgbClr val="FFFFFF"/>
                </a:solidFill>
              </a:rPr>
              <a:t>to</a:t>
            </a:r>
            <a:r>
              <a:rPr lang="nl-NL" sz="2400" dirty="0" smtClean="0">
                <a:solidFill>
                  <a:srgbClr val="FFFFFF"/>
                </a:solidFill>
              </a:rPr>
              <a:t> </a:t>
            </a:r>
            <a:r>
              <a:rPr lang="nl-NL" sz="2400" dirty="0" err="1" smtClean="0">
                <a:solidFill>
                  <a:srgbClr val="FFFFFF"/>
                </a:solidFill>
              </a:rPr>
              <a:t>swallow</a:t>
            </a:r>
            <a:r>
              <a:rPr lang="nl-NL" sz="2400" dirty="0" smtClean="0">
                <a:solidFill>
                  <a:srgbClr val="FFFFFF"/>
                </a:solidFill>
              </a:rPr>
              <a:t> </a:t>
            </a:r>
            <a:r>
              <a:rPr lang="nl-NL" sz="2400" dirty="0" err="1" smtClean="0">
                <a:solidFill>
                  <a:srgbClr val="FFFFFF"/>
                </a:solidFill>
              </a:rPr>
              <a:t>by</a:t>
            </a:r>
            <a:r>
              <a:rPr lang="nl-NL" sz="2400" dirty="0" smtClean="0">
                <a:solidFill>
                  <a:srgbClr val="FFFFFF"/>
                </a:solidFill>
              </a:rPr>
              <a:t> the </a:t>
            </a:r>
            <a:r>
              <a:rPr lang="nl-NL" sz="2400" dirty="0" err="1" smtClean="0">
                <a:solidFill>
                  <a:srgbClr val="FFFFFF"/>
                </a:solidFill>
              </a:rPr>
              <a:t>academic</a:t>
            </a:r>
            <a:r>
              <a:rPr lang="nl-NL" sz="2400" dirty="0" smtClean="0">
                <a:solidFill>
                  <a:srgbClr val="FFFFFF"/>
                </a:solidFill>
              </a:rPr>
              <a:t> community </a:t>
            </a:r>
            <a:r>
              <a:rPr lang="nl-NL" sz="2400" dirty="0" err="1" smtClean="0">
                <a:solidFill>
                  <a:srgbClr val="FFFFFF"/>
                </a:solidFill>
              </a:rPr>
              <a:t>because</a:t>
            </a:r>
            <a:r>
              <a:rPr lang="nl-NL" sz="2400" dirty="0" smtClean="0">
                <a:solidFill>
                  <a:srgbClr val="FFFFFF"/>
                </a:solidFill>
              </a:rPr>
              <a:t> </a:t>
            </a:r>
            <a:r>
              <a:rPr lang="nl-NL" sz="2400" dirty="0" err="1" smtClean="0">
                <a:solidFill>
                  <a:srgbClr val="FFFFFF"/>
                </a:solidFill>
              </a:rPr>
              <a:t>they</a:t>
            </a:r>
            <a:r>
              <a:rPr lang="nl-NL" sz="2400" dirty="0" smtClean="0">
                <a:solidFill>
                  <a:srgbClr val="FFFFFF"/>
                </a:solidFill>
              </a:rPr>
              <a:t> </a:t>
            </a:r>
            <a:r>
              <a:rPr lang="nl-NL" sz="2400" dirty="0" err="1" smtClean="0">
                <a:solidFill>
                  <a:srgbClr val="FFFFFF"/>
                </a:solidFill>
              </a:rPr>
              <a:t>signify</a:t>
            </a:r>
            <a:r>
              <a:rPr lang="nl-NL" sz="2400" dirty="0" smtClean="0">
                <a:solidFill>
                  <a:srgbClr val="FFFFFF"/>
                </a:solidFill>
              </a:rPr>
              <a:t> a </a:t>
            </a:r>
            <a:r>
              <a:rPr lang="nl-NL" sz="2400" dirty="0" err="1" smtClean="0">
                <a:solidFill>
                  <a:srgbClr val="FFFFFF"/>
                </a:solidFill>
              </a:rPr>
              <a:t>scientifc</a:t>
            </a:r>
            <a:r>
              <a:rPr lang="nl-NL" sz="2400" dirty="0" smtClean="0">
                <a:solidFill>
                  <a:srgbClr val="FFFFFF"/>
                </a:solidFill>
              </a:rPr>
              <a:t> </a:t>
            </a:r>
            <a:r>
              <a:rPr lang="nl-NL" sz="2400" dirty="0" err="1" smtClean="0">
                <a:solidFill>
                  <a:srgbClr val="FFFFFF"/>
                </a:solidFill>
              </a:rPr>
              <a:t>revolution</a:t>
            </a:r>
            <a:r>
              <a:rPr lang="nl-NL" sz="2400" dirty="0" smtClean="0">
                <a:solidFill>
                  <a:srgbClr val="FFFFFF"/>
                </a:solidFill>
              </a:rPr>
              <a:t> </a:t>
            </a:r>
            <a:r>
              <a:rPr lang="nl-NL" sz="2400" dirty="0" err="1" smtClean="0">
                <a:solidFill>
                  <a:srgbClr val="FFFFFF"/>
                </a:solidFill>
              </a:rPr>
              <a:t>with</a:t>
            </a:r>
            <a:r>
              <a:rPr lang="nl-NL" sz="2400" dirty="0" smtClean="0">
                <a:solidFill>
                  <a:srgbClr val="FFFFFF"/>
                </a:solidFill>
              </a:rPr>
              <a:t> far more impact </a:t>
            </a:r>
            <a:r>
              <a:rPr lang="nl-NL" sz="2400" dirty="0" err="1" smtClean="0">
                <a:solidFill>
                  <a:srgbClr val="FFFFFF"/>
                </a:solidFill>
              </a:rPr>
              <a:t>than</a:t>
            </a:r>
            <a:r>
              <a:rPr lang="nl-NL" sz="2400" dirty="0" smtClean="0">
                <a:solidFill>
                  <a:srgbClr val="FFFFFF"/>
                </a:solidFill>
              </a:rPr>
              <a:t> </a:t>
            </a:r>
            <a:r>
              <a:rPr lang="nl-NL" sz="2400" dirty="0" err="1" smtClean="0">
                <a:solidFill>
                  <a:srgbClr val="FFFFFF"/>
                </a:solidFill>
              </a:rPr>
              <a:t>adding</a:t>
            </a:r>
            <a:r>
              <a:rPr lang="nl-NL" sz="2400" dirty="0" smtClean="0">
                <a:solidFill>
                  <a:srgbClr val="FFFFFF"/>
                </a:solidFill>
              </a:rPr>
              <a:t> a 6th sense.</a:t>
            </a:r>
          </a:p>
          <a:p>
            <a:endParaRPr lang="nl-NL" sz="24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22</a:t>
            </a:fld>
            <a:endParaRPr lang="en-US"/>
          </a:p>
        </p:txBody>
      </p:sp>
    </p:spTree>
    <p:extLst>
      <p:ext uri="{BB962C8B-B14F-4D97-AF65-F5344CB8AC3E}">
        <p14:creationId xmlns:p14="http://schemas.microsoft.com/office/powerpoint/2010/main" val="1765624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97979"/>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97979"/>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797979"/>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97979"/>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79797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FFFFFF"/>
                </a:solidFill>
              </a:rPr>
              <a:t>Public </a:t>
            </a:r>
            <a:r>
              <a:rPr lang="nl-NL" dirty="0" err="1" smtClean="0">
                <a:solidFill>
                  <a:srgbClr val="FFFFFF"/>
                </a:solidFill>
              </a:rPr>
              <a:t>representation</a:t>
            </a:r>
            <a:r>
              <a:rPr lang="nl-NL" dirty="0" smtClean="0">
                <a:solidFill>
                  <a:srgbClr val="FFFFFF"/>
                </a:solidFill>
              </a:rPr>
              <a:t> of </a:t>
            </a:r>
            <a:r>
              <a:rPr lang="nl-NL" dirty="0" err="1" smtClean="0">
                <a:solidFill>
                  <a:srgbClr val="FFFFFF"/>
                </a:solidFill>
              </a:rPr>
              <a:t>experimental</a:t>
            </a:r>
            <a:r>
              <a:rPr lang="nl-NL" dirty="0" smtClean="0">
                <a:solidFill>
                  <a:srgbClr val="FFFFFF"/>
                </a:solidFill>
              </a:rPr>
              <a:t> </a:t>
            </a:r>
            <a:r>
              <a:rPr lang="nl-NL" dirty="0" err="1" smtClean="0">
                <a:solidFill>
                  <a:srgbClr val="FFFFFF"/>
                </a:solidFill>
              </a:rPr>
              <a:t>results</a:t>
            </a:r>
            <a:endParaRPr lang="nl-NL" dirty="0">
              <a:solidFill>
                <a:srgbClr val="FFFFFF"/>
              </a:solidFill>
            </a:endParaRPr>
          </a:p>
        </p:txBody>
      </p:sp>
      <p:sp>
        <p:nvSpPr>
          <p:cNvPr id="3" name="Tijdelijke aanduiding voor inhoud 2"/>
          <p:cNvSpPr>
            <a:spLocks noGrp="1"/>
          </p:cNvSpPr>
          <p:nvPr>
            <p:ph idx="1"/>
          </p:nvPr>
        </p:nvSpPr>
        <p:spPr>
          <a:xfrm>
            <a:off x="354835" y="2271034"/>
            <a:ext cx="8516036" cy="3639670"/>
          </a:xfrm>
        </p:spPr>
        <p:txBody>
          <a:bodyPr>
            <a:noAutofit/>
          </a:bodyPr>
          <a:lstStyle/>
          <a:p>
            <a:r>
              <a:rPr lang="nl-NL" sz="3200" dirty="0" err="1" smtClean="0">
                <a:solidFill>
                  <a:srgbClr val="FFFFFF"/>
                </a:solidFill>
              </a:rPr>
              <a:t>Proponents</a:t>
            </a:r>
            <a:r>
              <a:rPr lang="nl-NL" sz="3200" dirty="0" smtClean="0">
                <a:solidFill>
                  <a:srgbClr val="FFFFFF"/>
                </a:solidFill>
              </a:rPr>
              <a:t> as well as </a:t>
            </a:r>
            <a:r>
              <a:rPr lang="nl-NL" sz="3200" dirty="0" err="1" smtClean="0">
                <a:solidFill>
                  <a:srgbClr val="FFFFFF"/>
                </a:solidFill>
              </a:rPr>
              <a:t>skeptics</a:t>
            </a:r>
            <a:r>
              <a:rPr lang="nl-NL" sz="3200" dirty="0" smtClean="0">
                <a:solidFill>
                  <a:srgbClr val="FFFFFF"/>
                </a:solidFill>
              </a:rPr>
              <a:t> never </a:t>
            </a:r>
            <a:r>
              <a:rPr lang="nl-NL" sz="3200" dirty="0" err="1" smtClean="0">
                <a:solidFill>
                  <a:srgbClr val="FFFFFF"/>
                </a:solidFill>
              </a:rPr>
              <a:t>tell</a:t>
            </a:r>
            <a:r>
              <a:rPr lang="nl-NL" sz="3200" dirty="0" smtClean="0">
                <a:solidFill>
                  <a:srgbClr val="FFFFFF"/>
                </a:solidFill>
              </a:rPr>
              <a:t> the dirty </a:t>
            </a:r>
            <a:r>
              <a:rPr lang="nl-NL" sz="3200" dirty="0" err="1" smtClean="0">
                <a:solidFill>
                  <a:srgbClr val="FFFFFF"/>
                </a:solidFill>
              </a:rPr>
              <a:t>secrets</a:t>
            </a:r>
            <a:endParaRPr lang="nl-NL" sz="3200" dirty="0" smtClean="0">
              <a:solidFill>
                <a:srgbClr val="FFFFFF"/>
              </a:solidFill>
            </a:endParaRPr>
          </a:p>
          <a:p>
            <a:r>
              <a:rPr lang="nl-NL" sz="3200" dirty="0" err="1" smtClean="0">
                <a:solidFill>
                  <a:srgbClr val="FFFFFF"/>
                </a:solidFill>
              </a:rPr>
              <a:t>Proponents</a:t>
            </a:r>
            <a:r>
              <a:rPr lang="nl-NL" sz="3200" dirty="0" smtClean="0">
                <a:solidFill>
                  <a:srgbClr val="FFFFFF"/>
                </a:solidFill>
              </a:rPr>
              <a:t> </a:t>
            </a:r>
            <a:r>
              <a:rPr lang="nl-NL" sz="3200" dirty="0" err="1" smtClean="0">
                <a:solidFill>
                  <a:srgbClr val="FFFFFF"/>
                </a:solidFill>
              </a:rPr>
              <a:t>because</a:t>
            </a:r>
            <a:r>
              <a:rPr lang="nl-NL" sz="3200" dirty="0" smtClean="0">
                <a:solidFill>
                  <a:srgbClr val="FFFFFF"/>
                </a:solidFill>
              </a:rPr>
              <a:t> </a:t>
            </a:r>
            <a:r>
              <a:rPr lang="nl-NL" sz="3200" dirty="0" err="1" smtClean="0">
                <a:solidFill>
                  <a:srgbClr val="FFFFFF"/>
                </a:solidFill>
              </a:rPr>
              <a:t>they</a:t>
            </a:r>
            <a:r>
              <a:rPr lang="nl-NL" sz="3200" dirty="0" smtClean="0">
                <a:solidFill>
                  <a:srgbClr val="FFFFFF"/>
                </a:solidFill>
              </a:rPr>
              <a:t> </a:t>
            </a:r>
            <a:r>
              <a:rPr lang="nl-NL" sz="3200" dirty="0" err="1" smtClean="0">
                <a:solidFill>
                  <a:srgbClr val="FFFFFF"/>
                </a:solidFill>
              </a:rPr>
              <a:t>don’t</a:t>
            </a:r>
            <a:r>
              <a:rPr lang="nl-NL" sz="3200" dirty="0">
                <a:solidFill>
                  <a:srgbClr val="FFFFFF"/>
                </a:solidFill>
              </a:rPr>
              <a:t> </a:t>
            </a:r>
            <a:r>
              <a:rPr lang="nl-NL" sz="3200" dirty="0" smtClean="0">
                <a:solidFill>
                  <a:srgbClr val="FFFFFF"/>
                </a:solidFill>
              </a:rPr>
              <a:t>want </a:t>
            </a:r>
            <a:r>
              <a:rPr lang="nl-NL" sz="3200" dirty="0" err="1" smtClean="0">
                <a:solidFill>
                  <a:srgbClr val="FFFFFF"/>
                </a:solidFill>
              </a:rPr>
              <a:t>to</a:t>
            </a:r>
            <a:r>
              <a:rPr lang="nl-NL" sz="3200" dirty="0" smtClean="0">
                <a:solidFill>
                  <a:srgbClr val="FFFFFF"/>
                </a:solidFill>
              </a:rPr>
              <a:t> </a:t>
            </a:r>
            <a:r>
              <a:rPr lang="nl-NL" sz="3200" dirty="0" err="1" smtClean="0">
                <a:solidFill>
                  <a:srgbClr val="FFFFFF"/>
                </a:solidFill>
              </a:rPr>
              <a:t>complicate</a:t>
            </a:r>
            <a:r>
              <a:rPr lang="nl-NL" sz="3200" dirty="0" smtClean="0">
                <a:solidFill>
                  <a:srgbClr val="FFFFFF"/>
                </a:solidFill>
              </a:rPr>
              <a:t> </a:t>
            </a:r>
            <a:r>
              <a:rPr lang="nl-NL" sz="3200" dirty="0" err="1" smtClean="0">
                <a:solidFill>
                  <a:srgbClr val="FFFFFF"/>
                </a:solidFill>
              </a:rPr>
              <a:t>matters</a:t>
            </a:r>
            <a:r>
              <a:rPr lang="nl-NL" sz="3200" dirty="0" smtClean="0">
                <a:solidFill>
                  <a:srgbClr val="FFFFFF"/>
                </a:solidFill>
              </a:rPr>
              <a:t>. (</a:t>
            </a:r>
            <a:r>
              <a:rPr lang="nl-NL" sz="3200" dirty="0" err="1" smtClean="0">
                <a:solidFill>
                  <a:srgbClr val="FFFFFF"/>
                </a:solidFill>
              </a:rPr>
              <a:t>If</a:t>
            </a:r>
            <a:r>
              <a:rPr lang="nl-NL" sz="3200" dirty="0" smtClean="0">
                <a:solidFill>
                  <a:srgbClr val="FFFFFF"/>
                </a:solidFill>
              </a:rPr>
              <a:t> </a:t>
            </a:r>
            <a:r>
              <a:rPr lang="nl-NL" sz="3200" dirty="0" err="1" smtClean="0">
                <a:solidFill>
                  <a:srgbClr val="FFFFFF"/>
                </a:solidFill>
              </a:rPr>
              <a:t>you</a:t>
            </a:r>
            <a:r>
              <a:rPr lang="nl-NL" sz="3200" dirty="0" smtClean="0">
                <a:solidFill>
                  <a:srgbClr val="FFFFFF"/>
                </a:solidFill>
              </a:rPr>
              <a:t> </a:t>
            </a:r>
            <a:r>
              <a:rPr lang="nl-NL" sz="3200" dirty="0" err="1" smtClean="0">
                <a:solidFill>
                  <a:srgbClr val="FFFFFF"/>
                </a:solidFill>
              </a:rPr>
              <a:t>come</a:t>
            </a:r>
            <a:r>
              <a:rPr lang="nl-NL" sz="3200" dirty="0" smtClean="0">
                <a:solidFill>
                  <a:srgbClr val="FFFFFF"/>
                </a:solidFill>
              </a:rPr>
              <a:t> out of </a:t>
            </a:r>
            <a:r>
              <a:rPr lang="nl-NL" sz="3200" dirty="0" err="1" smtClean="0">
                <a:solidFill>
                  <a:srgbClr val="FFFFFF"/>
                </a:solidFill>
              </a:rPr>
              <a:t>this</a:t>
            </a:r>
            <a:r>
              <a:rPr lang="nl-NL" sz="3200" dirty="0" smtClean="0">
                <a:solidFill>
                  <a:srgbClr val="FFFFFF"/>
                </a:solidFill>
              </a:rPr>
              <a:t> talk </a:t>
            </a:r>
            <a:r>
              <a:rPr lang="nl-NL" sz="3200" dirty="0" err="1" smtClean="0">
                <a:solidFill>
                  <a:srgbClr val="FFFFFF"/>
                </a:solidFill>
              </a:rPr>
              <a:t>being</a:t>
            </a:r>
            <a:r>
              <a:rPr lang="nl-NL" sz="3200" dirty="0" smtClean="0">
                <a:solidFill>
                  <a:srgbClr val="FFFFFF"/>
                </a:solidFill>
              </a:rPr>
              <a:t> </a:t>
            </a:r>
            <a:r>
              <a:rPr lang="nl-NL" sz="3200" dirty="0" err="1" smtClean="0">
                <a:solidFill>
                  <a:srgbClr val="FFFFFF"/>
                </a:solidFill>
              </a:rPr>
              <a:t>totally</a:t>
            </a:r>
            <a:r>
              <a:rPr lang="nl-NL" sz="3200" dirty="0" smtClean="0">
                <a:solidFill>
                  <a:srgbClr val="FFFFFF"/>
                </a:solidFill>
              </a:rPr>
              <a:t> </a:t>
            </a:r>
            <a:r>
              <a:rPr lang="nl-NL" sz="3200" dirty="0" err="1" smtClean="0">
                <a:solidFill>
                  <a:srgbClr val="FFFFFF"/>
                </a:solidFill>
              </a:rPr>
              <a:t>confused</a:t>
            </a:r>
            <a:r>
              <a:rPr lang="nl-NL" sz="3200" dirty="0" smtClean="0">
                <a:solidFill>
                  <a:srgbClr val="FFFFFF"/>
                </a:solidFill>
              </a:rPr>
              <a:t> </a:t>
            </a:r>
            <a:r>
              <a:rPr lang="nl-NL" sz="3200" dirty="0" err="1" smtClean="0">
                <a:solidFill>
                  <a:srgbClr val="FFFFFF"/>
                </a:solidFill>
              </a:rPr>
              <a:t>my</a:t>
            </a:r>
            <a:r>
              <a:rPr lang="nl-NL" sz="3200" dirty="0" smtClean="0">
                <a:solidFill>
                  <a:srgbClr val="FFFFFF"/>
                </a:solidFill>
              </a:rPr>
              <a:t> goal is </a:t>
            </a:r>
            <a:r>
              <a:rPr lang="nl-NL" sz="3200" dirty="0" err="1" smtClean="0">
                <a:solidFill>
                  <a:srgbClr val="FFFFFF"/>
                </a:solidFill>
              </a:rPr>
              <a:t>reached</a:t>
            </a:r>
            <a:r>
              <a:rPr lang="nl-NL" sz="3200" dirty="0" smtClean="0">
                <a:solidFill>
                  <a:srgbClr val="FFFFFF"/>
                </a:solidFill>
              </a:rPr>
              <a:t> ;-)</a:t>
            </a:r>
          </a:p>
          <a:p>
            <a:r>
              <a:rPr lang="nl-NL" sz="3200" dirty="0" err="1" smtClean="0">
                <a:solidFill>
                  <a:srgbClr val="FFFFFF"/>
                </a:solidFill>
              </a:rPr>
              <a:t>Skeptics</a:t>
            </a:r>
            <a:r>
              <a:rPr lang="nl-NL" sz="3200" dirty="0" smtClean="0">
                <a:solidFill>
                  <a:srgbClr val="FFFFFF"/>
                </a:solidFill>
              </a:rPr>
              <a:t> </a:t>
            </a:r>
            <a:r>
              <a:rPr lang="nl-NL" sz="3200" dirty="0" err="1" smtClean="0">
                <a:solidFill>
                  <a:srgbClr val="FFFFFF"/>
                </a:solidFill>
              </a:rPr>
              <a:t>because</a:t>
            </a:r>
            <a:r>
              <a:rPr lang="nl-NL" sz="3200" dirty="0" smtClean="0">
                <a:solidFill>
                  <a:srgbClr val="FFFFFF"/>
                </a:solidFill>
              </a:rPr>
              <a:t> </a:t>
            </a:r>
            <a:r>
              <a:rPr lang="nl-NL" sz="3200" dirty="0" err="1" smtClean="0">
                <a:solidFill>
                  <a:srgbClr val="FFFFFF"/>
                </a:solidFill>
              </a:rPr>
              <a:t>they</a:t>
            </a:r>
            <a:r>
              <a:rPr lang="nl-NL" sz="3200" dirty="0" smtClean="0">
                <a:solidFill>
                  <a:srgbClr val="FFFFFF"/>
                </a:solidFill>
              </a:rPr>
              <a:t> </a:t>
            </a:r>
            <a:r>
              <a:rPr lang="nl-NL" sz="3200" dirty="0" err="1" smtClean="0">
                <a:solidFill>
                  <a:srgbClr val="FFFFFF"/>
                </a:solidFill>
              </a:rPr>
              <a:t>generally</a:t>
            </a:r>
            <a:r>
              <a:rPr lang="nl-NL" sz="3200" dirty="0" smtClean="0">
                <a:solidFill>
                  <a:srgbClr val="FFFFFF"/>
                </a:solidFill>
              </a:rPr>
              <a:t> are </a:t>
            </a:r>
            <a:r>
              <a:rPr lang="nl-NL" sz="3200" dirty="0" err="1" smtClean="0">
                <a:solidFill>
                  <a:srgbClr val="FFFFFF"/>
                </a:solidFill>
              </a:rPr>
              <a:t>not</a:t>
            </a:r>
            <a:r>
              <a:rPr lang="nl-NL" sz="3200" dirty="0" smtClean="0">
                <a:solidFill>
                  <a:srgbClr val="FFFFFF"/>
                </a:solidFill>
              </a:rPr>
              <a:t> </a:t>
            </a:r>
            <a:r>
              <a:rPr lang="nl-NL" sz="3200" dirty="0" err="1" smtClean="0">
                <a:solidFill>
                  <a:srgbClr val="FFFFFF"/>
                </a:solidFill>
              </a:rPr>
              <a:t>driven</a:t>
            </a:r>
            <a:r>
              <a:rPr lang="nl-NL" sz="3200" dirty="0" smtClean="0">
                <a:solidFill>
                  <a:srgbClr val="FFFFFF"/>
                </a:solidFill>
              </a:rPr>
              <a:t> </a:t>
            </a:r>
            <a:r>
              <a:rPr lang="nl-NL" sz="3200" dirty="0" err="1" smtClean="0">
                <a:solidFill>
                  <a:srgbClr val="FFFFFF"/>
                </a:solidFill>
              </a:rPr>
              <a:t>by</a:t>
            </a:r>
            <a:r>
              <a:rPr lang="nl-NL" sz="3200" dirty="0" smtClean="0">
                <a:solidFill>
                  <a:srgbClr val="FFFFFF"/>
                </a:solidFill>
              </a:rPr>
              <a:t> </a:t>
            </a:r>
            <a:r>
              <a:rPr lang="nl-NL" sz="3200" dirty="0" err="1" smtClean="0">
                <a:solidFill>
                  <a:srgbClr val="FFFFFF"/>
                </a:solidFill>
              </a:rPr>
              <a:t>knowledge</a:t>
            </a:r>
            <a:endParaRPr lang="nl-NL" sz="3200" dirty="0" smtClean="0">
              <a:solidFill>
                <a:srgbClr val="FFFFFF"/>
              </a:solidFill>
            </a:endParaRPr>
          </a:p>
          <a:p>
            <a:endParaRPr lang="nl-NL" sz="3200" dirty="0" smtClean="0">
              <a:solidFill>
                <a:srgbClr val="FFFFFF"/>
              </a:solidFill>
            </a:endParaRPr>
          </a:p>
        </p:txBody>
      </p:sp>
      <p:pic>
        <p:nvPicPr>
          <p:cNvPr id="4" name="Afbeelding 3" descr="skd182040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20" y="239183"/>
            <a:ext cx="1262559" cy="1513417"/>
          </a:xfrm>
          <a:prstGeom prst="rect">
            <a:avLst/>
          </a:prstGeom>
        </p:spPr>
      </p:pic>
      <p:sp>
        <p:nvSpPr>
          <p:cNvPr id="6" name="Tekstvak 5"/>
          <p:cNvSpPr txBox="1"/>
          <p:nvPr/>
        </p:nvSpPr>
        <p:spPr>
          <a:xfrm>
            <a:off x="270170" y="931339"/>
            <a:ext cx="1613665" cy="369332"/>
          </a:xfrm>
          <a:prstGeom prst="rect">
            <a:avLst/>
          </a:prstGeom>
          <a:noFill/>
        </p:spPr>
        <p:txBody>
          <a:bodyPr wrap="square" rtlCol="0">
            <a:spAutoFit/>
          </a:bodyPr>
          <a:lstStyle/>
          <a:p>
            <a:r>
              <a:rPr lang="nl-NL" dirty="0" smtClean="0"/>
              <a:t>PSI is real</a:t>
            </a:r>
            <a:endParaRPr lang="nl-NL" dirty="0"/>
          </a:p>
        </p:txBody>
      </p:sp>
      <p:sp>
        <p:nvSpPr>
          <p:cNvPr id="5" name="Tijdelijke aanduiding voor dianummer 4"/>
          <p:cNvSpPr>
            <a:spLocks noGrp="1"/>
          </p:cNvSpPr>
          <p:nvPr>
            <p:ph type="sldNum" sz="quarter" idx="12"/>
          </p:nvPr>
        </p:nvSpPr>
        <p:spPr/>
        <p:txBody>
          <a:bodyPr/>
          <a:lstStyle/>
          <a:p>
            <a:fld id="{2D57B0AA-AC8E-4463-ADAC-E87D09B82E4F}" type="slidenum">
              <a:rPr lang="en-US" smtClean="0"/>
              <a:t>3</a:t>
            </a:fld>
            <a:endParaRPr lang="en-US"/>
          </a:p>
        </p:txBody>
      </p:sp>
    </p:spTree>
    <p:extLst>
      <p:ext uri="{BB962C8B-B14F-4D97-AF65-F5344CB8AC3E}">
        <p14:creationId xmlns:p14="http://schemas.microsoft.com/office/powerpoint/2010/main" val="4230576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3B3B4"/>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3B3B4"/>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3B3B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solidFill>
                  <a:srgbClr val="FFFFFF"/>
                </a:solidFill>
              </a:rPr>
              <a:t>Proponents</a:t>
            </a:r>
            <a:r>
              <a:rPr lang="nl-NL" dirty="0" smtClean="0">
                <a:solidFill>
                  <a:srgbClr val="FFFFFF"/>
                </a:solidFill>
              </a:rPr>
              <a:t> claim or </a:t>
            </a:r>
            <a:r>
              <a:rPr lang="nl-NL" dirty="0" err="1" smtClean="0">
                <a:solidFill>
                  <a:srgbClr val="FFFFFF"/>
                </a:solidFill>
              </a:rPr>
              <a:t>assume</a:t>
            </a:r>
            <a:endParaRPr lang="nl-NL" dirty="0">
              <a:solidFill>
                <a:srgbClr val="FFFFFF"/>
              </a:solidFill>
            </a:endParaRPr>
          </a:p>
        </p:txBody>
      </p:sp>
      <p:sp>
        <p:nvSpPr>
          <p:cNvPr id="3" name="Tijdelijke aanduiding voor inhoud 2"/>
          <p:cNvSpPr>
            <a:spLocks noGrp="1"/>
          </p:cNvSpPr>
          <p:nvPr>
            <p:ph idx="1"/>
          </p:nvPr>
        </p:nvSpPr>
        <p:spPr>
          <a:xfrm>
            <a:off x="653643" y="2084294"/>
            <a:ext cx="7862393" cy="3639670"/>
          </a:xfrm>
        </p:spPr>
        <p:txBody>
          <a:bodyPr>
            <a:normAutofit/>
          </a:bodyPr>
          <a:lstStyle/>
          <a:p>
            <a:endParaRPr lang="nl-NL" sz="3200" dirty="0" smtClean="0">
              <a:solidFill>
                <a:srgbClr val="FFFFFF"/>
              </a:solidFill>
            </a:endParaRPr>
          </a:p>
          <a:p>
            <a:r>
              <a:rPr lang="nl-NL" sz="3200" dirty="0" err="1" smtClean="0">
                <a:solidFill>
                  <a:srgbClr val="FFFFFF"/>
                </a:solidFill>
              </a:rPr>
              <a:t>Psi</a:t>
            </a:r>
            <a:r>
              <a:rPr lang="nl-NL" sz="3200" dirty="0" smtClean="0">
                <a:solidFill>
                  <a:srgbClr val="FFFFFF"/>
                </a:solidFill>
              </a:rPr>
              <a:t> </a:t>
            </a:r>
            <a:r>
              <a:rPr lang="nl-NL" sz="3200" dirty="0" err="1" smtClean="0">
                <a:solidFill>
                  <a:srgbClr val="FFFFFF"/>
                </a:solidFill>
              </a:rPr>
              <a:t>phenomena</a:t>
            </a:r>
            <a:r>
              <a:rPr lang="nl-NL" sz="3200" dirty="0" smtClean="0">
                <a:solidFill>
                  <a:srgbClr val="FFFFFF"/>
                </a:solidFill>
              </a:rPr>
              <a:t> are part of the </a:t>
            </a:r>
            <a:r>
              <a:rPr lang="nl-NL" sz="3200" dirty="0" err="1" smtClean="0">
                <a:solidFill>
                  <a:srgbClr val="FFFFFF"/>
                </a:solidFill>
              </a:rPr>
              <a:t>objective</a:t>
            </a:r>
            <a:r>
              <a:rPr lang="nl-NL" sz="3200" dirty="0" smtClean="0">
                <a:solidFill>
                  <a:srgbClr val="FFFFFF"/>
                </a:solidFill>
              </a:rPr>
              <a:t> real </a:t>
            </a:r>
            <a:r>
              <a:rPr lang="nl-NL" sz="3200" dirty="0" err="1" smtClean="0">
                <a:solidFill>
                  <a:srgbClr val="FFFFFF"/>
                </a:solidFill>
              </a:rPr>
              <a:t>world</a:t>
            </a:r>
            <a:r>
              <a:rPr lang="mr-IN" sz="3200" dirty="0" smtClean="0">
                <a:solidFill>
                  <a:srgbClr val="FFFFFF"/>
                </a:solidFill>
              </a:rPr>
              <a:t>…</a:t>
            </a:r>
            <a:r>
              <a:rPr lang="en-US" sz="3200" dirty="0" smtClean="0">
                <a:solidFill>
                  <a:srgbClr val="FFFFFF"/>
                </a:solidFill>
              </a:rPr>
              <a:t>..</a:t>
            </a:r>
            <a:endParaRPr lang="nl-NL" sz="3200" dirty="0" smtClean="0">
              <a:solidFill>
                <a:srgbClr val="FFFFFF"/>
              </a:solidFill>
            </a:endParaRPr>
          </a:p>
          <a:p>
            <a:endParaRPr lang="nl-NL" sz="3200" dirty="0">
              <a:solidFill>
                <a:srgbClr val="FFFFFF"/>
              </a:solidFill>
            </a:endParaRPr>
          </a:p>
        </p:txBody>
      </p:sp>
      <p:pic>
        <p:nvPicPr>
          <p:cNvPr id="7" name="Afbeelding 6"/>
          <p:cNvPicPr>
            <a:picLocks noChangeAspect="1"/>
          </p:cNvPicPr>
          <p:nvPr/>
        </p:nvPicPr>
        <p:blipFill>
          <a:blip r:embed="rId3"/>
          <a:stretch>
            <a:fillRect/>
          </a:stretch>
        </p:blipFill>
        <p:spPr>
          <a:xfrm>
            <a:off x="2501900" y="4011084"/>
            <a:ext cx="3759200" cy="2159000"/>
          </a:xfrm>
          <a:prstGeom prst="rect">
            <a:avLst/>
          </a:prstGeom>
        </p:spPr>
      </p:pic>
      <p:sp>
        <p:nvSpPr>
          <p:cNvPr id="4" name="Tijdelijke aanduiding voor dianummer 3"/>
          <p:cNvSpPr>
            <a:spLocks noGrp="1"/>
          </p:cNvSpPr>
          <p:nvPr>
            <p:ph type="sldNum" sz="quarter" idx="12"/>
          </p:nvPr>
        </p:nvSpPr>
        <p:spPr/>
        <p:txBody>
          <a:bodyPr/>
          <a:lstStyle/>
          <a:p>
            <a:fld id="{2D57B0AA-AC8E-4463-ADAC-E87D09B82E4F}" type="slidenum">
              <a:rPr lang="en-US" smtClean="0"/>
              <a:t>4</a:t>
            </a:fld>
            <a:endParaRPr lang="en-US"/>
          </a:p>
        </p:txBody>
      </p:sp>
    </p:spTree>
    <p:extLst>
      <p:ext uri="{BB962C8B-B14F-4D97-AF65-F5344CB8AC3E}">
        <p14:creationId xmlns:p14="http://schemas.microsoft.com/office/powerpoint/2010/main" val="239916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FFFFFF"/>
                </a:solidFill>
              </a:rPr>
              <a:t>Objective</a:t>
            </a:r>
            <a:r>
              <a:rPr lang="nl-NL" dirty="0" smtClean="0">
                <a:solidFill>
                  <a:srgbClr val="FFFFFF"/>
                </a:solidFill>
              </a:rPr>
              <a:t> </a:t>
            </a:r>
            <a:r>
              <a:rPr lang="nl-NL" dirty="0" err="1" smtClean="0">
                <a:solidFill>
                  <a:srgbClr val="FFFFFF"/>
                </a:solidFill>
              </a:rPr>
              <a:t>Reality</a:t>
            </a:r>
            <a:endParaRPr lang="nl-NL" dirty="0">
              <a:solidFill>
                <a:srgbClr val="FFFFFF"/>
              </a:solidFill>
            </a:endParaRPr>
          </a:p>
        </p:txBody>
      </p:sp>
      <p:sp>
        <p:nvSpPr>
          <p:cNvPr id="3" name="Tijdelijke aanduiding voor inhoud 2"/>
          <p:cNvSpPr>
            <a:spLocks noGrp="1"/>
          </p:cNvSpPr>
          <p:nvPr>
            <p:ph idx="1"/>
          </p:nvPr>
        </p:nvSpPr>
        <p:spPr>
          <a:xfrm>
            <a:off x="392187" y="2084294"/>
            <a:ext cx="8460008" cy="3639670"/>
          </a:xfrm>
        </p:spPr>
        <p:txBody>
          <a:bodyPr>
            <a:normAutofit/>
          </a:bodyPr>
          <a:lstStyle/>
          <a:p>
            <a:pPr marL="0" indent="0">
              <a:buNone/>
            </a:pPr>
            <a:r>
              <a:rPr lang="nl-NL" sz="3600" dirty="0" err="1" smtClean="0">
                <a:solidFill>
                  <a:srgbClr val="FFFFFF"/>
                </a:solidFill>
              </a:rPr>
              <a:t>Phenomena</a:t>
            </a:r>
            <a:r>
              <a:rPr lang="nl-NL" sz="3600" dirty="0" smtClean="0">
                <a:solidFill>
                  <a:srgbClr val="FFFFFF"/>
                </a:solidFill>
              </a:rPr>
              <a:t> </a:t>
            </a:r>
            <a:r>
              <a:rPr lang="nl-NL" sz="3600" dirty="0" err="1" smtClean="0">
                <a:solidFill>
                  <a:srgbClr val="FFFFFF"/>
                </a:solidFill>
              </a:rPr>
              <a:t>that</a:t>
            </a:r>
            <a:r>
              <a:rPr lang="nl-NL" sz="3600" dirty="0" smtClean="0">
                <a:solidFill>
                  <a:srgbClr val="FFFFFF"/>
                </a:solidFill>
              </a:rPr>
              <a:t> </a:t>
            </a:r>
            <a:r>
              <a:rPr lang="nl-NL" sz="3600" dirty="0" err="1" smtClean="0">
                <a:solidFill>
                  <a:srgbClr val="FFFFFF"/>
                </a:solidFill>
              </a:rPr>
              <a:t>observers</a:t>
            </a:r>
            <a:r>
              <a:rPr lang="nl-NL" sz="3600" dirty="0" smtClean="0">
                <a:solidFill>
                  <a:srgbClr val="FFFFFF"/>
                </a:solidFill>
              </a:rPr>
              <a:t> </a:t>
            </a:r>
            <a:r>
              <a:rPr lang="nl-NL" sz="3600" dirty="0" err="1" smtClean="0">
                <a:solidFill>
                  <a:srgbClr val="FFFFFF"/>
                </a:solidFill>
              </a:rPr>
              <a:t>can</a:t>
            </a:r>
            <a:r>
              <a:rPr lang="nl-NL" sz="3600" dirty="0" smtClean="0">
                <a:solidFill>
                  <a:srgbClr val="FFFFFF"/>
                </a:solidFill>
              </a:rPr>
              <a:t> </a:t>
            </a:r>
            <a:r>
              <a:rPr lang="nl-NL" sz="3600" dirty="0" err="1" smtClean="0">
                <a:solidFill>
                  <a:srgbClr val="FFFFFF"/>
                </a:solidFill>
              </a:rPr>
              <a:t>independently</a:t>
            </a:r>
            <a:r>
              <a:rPr lang="nl-NL" sz="3600" dirty="0" smtClean="0">
                <a:solidFill>
                  <a:srgbClr val="FFFFFF"/>
                </a:solidFill>
              </a:rPr>
              <a:t> </a:t>
            </a:r>
            <a:r>
              <a:rPr lang="nl-NL" sz="3600" dirty="0" err="1" smtClean="0">
                <a:solidFill>
                  <a:srgbClr val="FFFFFF"/>
                </a:solidFill>
              </a:rPr>
              <a:t>agree</a:t>
            </a:r>
            <a:r>
              <a:rPr lang="nl-NL" sz="3600" dirty="0" smtClean="0">
                <a:solidFill>
                  <a:srgbClr val="FFFFFF"/>
                </a:solidFill>
              </a:rPr>
              <a:t> </a:t>
            </a:r>
            <a:r>
              <a:rPr lang="nl-NL" sz="3600" dirty="0" err="1" smtClean="0">
                <a:solidFill>
                  <a:srgbClr val="FFFFFF"/>
                </a:solidFill>
              </a:rPr>
              <a:t>upon</a:t>
            </a:r>
            <a:endParaRPr lang="nl-NL" sz="3600" dirty="0" smtClean="0">
              <a:solidFill>
                <a:srgbClr val="FFFFFF"/>
              </a:solidFill>
            </a:endParaRPr>
          </a:p>
          <a:p>
            <a:pPr marL="0" indent="0">
              <a:buNone/>
            </a:pPr>
            <a:r>
              <a:rPr lang="nl-NL" sz="3600" dirty="0" smtClean="0">
                <a:solidFill>
                  <a:srgbClr val="FFFFFF"/>
                </a:solidFill>
              </a:rPr>
              <a:t>For </a:t>
            </a:r>
            <a:r>
              <a:rPr lang="nl-NL" sz="3600" dirty="0" err="1" smtClean="0">
                <a:solidFill>
                  <a:srgbClr val="FFFFFF"/>
                </a:solidFill>
              </a:rPr>
              <a:t>experimental</a:t>
            </a:r>
            <a:r>
              <a:rPr lang="nl-NL" sz="3600" dirty="0">
                <a:solidFill>
                  <a:srgbClr val="FFFFFF"/>
                </a:solidFill>
              </a:rPr>
              <a:t> </a:t>
            </a:r>
            <a:r>
              <a:rPr lang="nl-NL" sz="3600" dirty="0" smtClean="0">
                <a:solidFill>
                  <a:srgbClr val="FFFFFF"/>
                </a:solidFill>
              </a:rPr>
              <a:t>(</a:t>
            </a:r>
            <a:r>
              <a:rPr lang="nl-NL" sz="3600" dirty="0" err="1" smtClean="0">
                <a:solidFill>
                  <a:srgbClr val="FFFFFF"/>
                </a:solidFill>
              </a:rPr>
              <a:t>manipulative</a:t>
            </a:r>
            <a:r>
              <a:rPr lang="nl-NL" sz="3600" dirty="0" smtClean="0">
                <a:solidFill>
                  <a:srgbClr val="FFFFFF"/>
                </a:solidFill>
              </a:rPr>
              <a:t>) </a:t>
            </a:r>
            <a:r>
              <a:rPr lang="nl-NL" sz="3600" dirty="0" err="1" smtClean="0">
                <a:solidFill>
                  <a:srgbClr val="FFFFFF"/>
                </a:solidFill>
              </a:rPr>
              <a:t>science</a:t>
            </a:r>
            <a:r>
              <a:rPr lang="nl-NL" sz="3600" dirty="0" smtClean="0">
                <a:solidFill>
                  <a:srgbClr val="FFFFFF"/>
                </a:solidFill>
              </a:rPr>
              <a:t> </a:t>
            </a:r>
            <a:r>
              <a:rPr lang="nl-NL" sz="3600" dirty="0" err="1" smtClean="0">
                <a:solidFill>
                  <a:srgbClr val="FFFFFF"/>
                </a:solidFill>
              </a:rPr>
              <a:t>this</a:t>
            </a:r>
            <a:r>
              <a:rPr lang="nl-NL" sz="3600" dirty="0" smtClean="0">
                <a:solidFill>
                  <a:srgbClr val="FFFFFF"/>
                </a:solidFill>
              </a:rPr>
              <a:t> means:</a:t>
            </a:r>
          </a:p>
          <a:p>
            <a:pPr marL="0" indent="0">
              <a:buNone/>
            </a:pPr>
            <a:r>
              <a:rPr lang="nl-NL" sz="3600" dirty="0" smtClean="0">
                <a:solidFill>
                  <a:srgbClr val="FFFFFF"/>
                </a:solidFill>
              </a:rPr>
              <a:t> 	</a:t>
            </a:r>
            <a:r>
              <a:rPr lang="nl-NL" sz="3600" i="1" dirty="0" err="1" smtClean="0">
                <a:solidFill>
                  <a:srgbClr val="FFFFFF"/>
                </a:solidFill>
              </a:rPr>
              <a:t>Phenomena</a:t>
            </a:r>
            <a:r>
              <a:rPr lang="nl-NL" sz="3600" i="1" dirty="0" smtClean="0">
                <a:solidFill>
                  <a:srgbClr val="FFFFFF"/>
                </a:solidFill>
              </a:rPr>
              <a:t> </a:t>
            </a:r>
            <a:r>
              <a:rPr lang="nl-NL" sz="3600" i="1" dirty="0" err="1" smtClean="0">
                <a:solidFill>
                  <a:srgbClr val="FFFFFF"/>
                </a:solidFill>
              </a:rPr>
              <a:t>that</a:t>
            </a:r>
            <a:r>
              <a:rPr lang="nl-NL" sz="3600" i="1" dirty="0" smtClean="0">
                <a:solidFill>
                  <a:srgbClr val="FFFFFF"/>
                </a:solidFill>
              </a:rPr>
              <a:t> </a:t>
            </a:r>
            <a:r>
              <a:rPr lang="nl-NL" sz="3600" i="1" dirty="0" err="1" smtClean="0">
                <a:solidFill>
                  <a:srgbClr val="FFFFFF"/>
                </a:solidFill>
              </a:rPr>
              <a:t>one</a:t>
            </a:r>
            <a:r>
              <a:rPr lang="nl-NL" sz="3600" i="1" dirty="0" smtClean="0">
                <a:solidFill>
                  <a:srgbClr val="FFFFFF"/>
                </a:solidFill>
              </a:rPr>
              <a:t> </a:t>
            </a:r>
            <a:r>
              <a:rPr lang="nl-NL" sz="3600" i="1" dirty="0" err="1" smtClean="0">
                <a:solidFill>
                  <a:srgbClr val="FFFFFF"/>
                </a:solidFill>
              </a:rPr>
              <a:t>can</a:t>
            </a:r>
            <a:r>
              <a:rPr lang="nl-NL" sz="3600" i="1" dirty="0" smtClean="0">
                <a:solidFill>
                  <a:srgbClr val="FFFFFF"/>
                </a:solidFill>
              </a:rPr>
              <a:t> </a:t>
            </a:r>
            <a:r>
              <a:rPr lang="nl-NL" sz="4000" i="1" dirty="0" err="1" smtClean="0">
                <a:solidFill>
                  <a:srgbClr val="FFFFFF"/>
                </a:solidFill>
              </a:rPr>
              <a:t>replicate</a:t>
            </a:r>
            <a:r>
              <a:rPr lang="nl-NL" sz="3600" dirty="0" smtClean="0">
                <a:solidFill>
                  <a:srgbClr val="FFFFFF"/>
                </a:solidFill>
              </a:rPr>
              <a:t>.</a:t>
            </a:r>
          </a:p>
        </p:txBody>
      </p:sp>
      <p:pic>
        <p:nvPicPr>
          <p:cNvPr id="5" name="Afbeelding 4"/>
          <p:cNvPicPr>
            <a:picLocks noChangeAspect="1"/>
          </p:cNvPicPr>
          <p:nvPr/>
        </p:nvPicPr>
        <p:blipFill>
          <a:blip r:embed="rId3"/>
          <a:stretch>
            <a:fillRect/>
          </a:stretch>
        </p:blipFill>
        <p:spPr>
          <a:xfrm>
            <a:off x="108485" y="416785"/>
            <a:ext cx="2014672" cy="1335815"/>
          </a:xfrm>
          <a:prstGeom prst="rect">
            <a:avLst/>
          </a:prstGeom>
        </p:spPr>
      </p:pic>
      <p:sp>
        <p:nvSpPr>
          <p:cNvPr id="4" name="Tijdelijke aanduiding voor dianummer 3"/>
          <p:cNvSpPr>
            <a:spLocks noGrp="1"/>
          </p:cNvSpPr>
          <p:nvPr>
            <p:ph type="sldNum" sz="quarter" idx="12"/>
          </p:nvPr>
        </p:nvSpPr>
        <p:spPr/>
        <p:txBody>
          <a:bodyPr/>
          <a:lstStyle/>
          <a:p>
            <a:fld id="{2D57B0AA-AC8E-4463-ADAC-E87D09B82E4F}" type="slidenum">
              <a:rPr lang="en-US" smtClean="0"/>
              <a:t>5</a:t>
            </a:fld>
            <a:endParaRPr lang="en-US"/>
          </a:p>
        </p:txBody>
      </p:sp>
    </p:spTree>
    <p:extLst>
      <p:ext uri="{BB962C8B-B14F-4D97-AF65-F5344CB8AC3E}">
        <p14:creationId xmlns:p14="http://schemas.microsoft.com/office/powerpoint/2010/main" val="2372359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3B3B4"/>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9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solidFill>
                  <a:srgbClr val="FFFFFF"/>
                </a:solidFill>
              </a:rPr>
              <a:t>Replicability</a:t>
            </a:r>
            <a:endParaRPr lang="nl-NL" dirty="0">
              <a:solidFill>
                <a:srgbClr val="FFFFFF"/>
              </a:solidFill>
            </a:endParaRPr>
          </a:p>
        </p:txBody>
      </p:sp>
      <p:sp>
        <p:nvSpPr>
          <p:cNvPr id="3" name="Tijdelijke aanduiding voor inhoud 2"/>
          <p:cNvSpPr>
            <a:spLocks noGrp="1"/>
          </p:cNvSpPr>
          <p:nvPr>
            <p:ph idx="1"/>
          </p:nvPr>
        </p:nvSpPr>
        <p:spPr>
          <a:xfrm>
            <a:off x="336159" y="1897554"/>
            <a:ext cx="8553387" cy="3639670"/>
          </a:xfrm>
        </p:spPr>
        <p:txBody>
          <a:bodyPr>
            <a:noAutofit/>
          </a:bodyPr>
          <a:lstStyle/>
          <a:p>
            <a:pPr marL="0" indent="0">
              <a:buNone/>
            </a:pPr>
            <a:r>
              <a:rPr lang="en-CA" sz="2800" dirty="0" smtClean="0">
                <a:solidFill>
                  <a:srgbClr val="FFFFFF"/>
                </a:solidFill>
              </a:rPr>
              <a:t>If in earlier experiments there has been a effect (E) with some normal variation (V) one can calculate the probability distribution for future experimental outcomes</a:t>
            </a:r>
            <a:r>
              <a:rPr lang="en-CA" sz="2000" dirty="0" smtClean="0">
                <a:solidFill>
                  <a:srgbClr val="FFFFFF"/>
                </a:solidFill>
              </a:rPr>
              <a:t> </a:t>
            </a:r>
            <a:r>
              <a:rPr lang="en-CA" sz="2800" dirty="0" smtClean="0">
                <a:solidFill>
                  <a:srgbClr val="FFFFFF"/>
                </a:solidFill>
              </a:rPr>
              <a:t>depending on the number of subjects. One can also calculate the number of subjects required to get a significant result with a probability better than 1/100. </a:t>
            </a:r>
          </a:p>
          <a:p>
            <a:pPr marL="0" indent="0">
              <a:buNone/>
            </a:pPr>
            <a:r>
              <a:rPr lang="en-CA" sz="2800" dirty="0" smtClean="0">
                <a:solidFill>
                  <a:srgbClr val="FFFFFF"/>
                </a:solidFill>
              </a:rPr>
              <a:t>An effect is</a:t>
            </a:r>
            <a:r>
              <a:rPr lang="en-CA" sz="2800" i="1" dirty="0" smtClean="0">
                <a:solidFill>
                  <a:srgbClr val="FFFFFF"/>
                </a:solidFill>
              </a:rPr>
              <a:t> </a:t>
            </a:r>
            <a:r>
              <a:rPr lang="en-CA" sz="3600" i="1" dirty="0" smtClean="0">
                <a:solidFill>
                  <a:srgbClr val="FFFFFF"/>
                </a:solidFill>
              </a:rPr>
              <a:t>replicated </a:t>
            </a:r>
            <a:r>
              <a:rPr lang="en-CA" sz="2800" dirty="0" smtClean="0">
                <a:solidFill>
                  <a:srgbClr val="FFFFFF"/>
                </a:solidFill>
              </a:rPr>
              <a:t>if the new experimental result is not in statistical </a:t>
            </a:r>
            <a:r>
              <a:rPr lang="en-CA" sz="2800" i="1" dirty="0" smtClean="0">
                <a:solidFill>
                  <a:srgbClr val="FFFFFF"/>
                </a:solidFill>
              </a:rPr>
              <a:t>conflict</a:t>
            </a:r>
            <a:r>
              <a:rPr lang="en-CA" sz="2800" dirty="0" smtClean="0">
                <a:solidFill>
                  <a:srgbClr val="FFFFFF"/>
                </a:solidFill>
              </a:rPr>
              <a:t> with the  distribution of outcomes predicted by the earlier measurement(s). </a:t>
            </a:r>
            <a:endParaRPr lang="en-CA" sz="28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6</a:t>
            </a:fld>
            <a:endParaRPr lang="en-US"/>
          </a:p>
        </p:txBody>
      </p:sp>
    </p:spTree>
    <p:extLst>
      <p:ext uri="{BB962C8B-B14F-4D97-AF65-F5344CB8AC3E}">
        <p14:creationId xmlns:p14="http://schemas.microsoft.com/office/powerpoint/2010/main" val="3020221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3B3B4"/>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3B3B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FFFF"/>
                </a:solidFill>
              </a:rPr>
              <a:t>Is there replication?</a:t>
            </a:r>
            <a:endParaRPr lang="en-GB" dirty="0">
              <a:solidFill>
                <a:srgbClr val="FFFFFF"/>
              </a:solidFill>
            </a:endParaRPr>
          </a:p>
        </p:txBody>
      </p:sp>
      <p:sp>
        <p:nvSpPr>
          <p:cNvPr id="3" name="Tijdelijke aanduiding voor inhoud 2"/>
          <p:cNvSpPr>
            <a:spLocks noGrp="1"/>
          </p:cNvSpPr>
          <p:nvPr>
            <p:ph idx="1"/>
          </p:nvPr>
        </p:nvSpPr>
        <p:spPr>
          <a:xfrm>
            <a:off x="336159" y="1897554"/>
            <a:ext cx="8572063" cy="3639670"/>
          </a:xfrm>
        </p:spPr>
        <p:txBody>
          <a:bodyPr>
            <a:noAutofit/>
          </a:bodyPr>
          <a:lstStyle/>
          <a:p>
            <a:r>
              <a:rPr lang="en-AU" sz="2800" dirty="0" smtClean="0">
                <a:solidFill>
                  <a:srgbClr val="FFFFFF"/>
                </a:solidFill>
              </a:rPr>
              <a:t>Generally meta-analytic data are provided by proponents to claim </a:t>
            </a:r>
            <a:r>
              <a:rPr lang="en-AU" sz="2800" dirty="0" err="1" smtClean="0">
                <a:solidFill>
                  <a:srgbClr val="FFFFFF"/>
                </a:solidFill>
              </a:rPr>
              <a:t>replicability</a:t>
            </a:r>
            <a:r>
              <a:rPr lang="en-AU" sz="2800" dirty="0" smtClean="0">
                <a:solidFill>
                  <a:srgbClr val="FFFFFF"/>
                </a:solidFill>
              </a:rPr>
              <a:t>. A point in case: The </a:t>
            </a:r>
            <a:r>
              <a:rPr lang="en-AU" sz="2800" dirty="0" err="1" smtClean="0">
                <a:solidFill>
                  <a:srgbClr val="FFFFFF"/>
                </a:solidFill>
              </a:rPr>
              <a:t>Ganzfeld</a:t>
            </a:r>
            <a:r>
              <a:rPr lang="en-AU" sz="2800" dirty="0" smtClean="0">
                <a:solidFill>
                  <a:srgbClr val="FFFFFF"/>
                </a:solidFill>
              </a:rPr>
              <a:t> meta-analyses.</a:t>
            </a:r>
          </a:p>
          <a:p>
            <a:r>
              <a:rPr lang="en-AU" sz="2800" dirty="0" smtClean="0">
                <a:solidFill>
                  <a:srgbClr val="FFFFFF"/>
                </a:solidFill>
              </a:rPr>
              <a:t>However we have shown that the results in these meta-analyses, under the assumption that parapsychologists are using similar research methods as psychologists, can be explained for over 50% by methodological weaknesses. </a:t>
            </a:r>
          </a:p>
          <a:p>
            <a:pPr marL="0" indent="0">
              <a:buNone/>
            </a:pPr>
            <a:r>
              <a:rPr lang="nl-NL" sz="1800" dirty="0" smtClean="0">
                <a:solidFill>
                  <a:srgbClr val="FFFFFF"/>
                </a:solidFill>
              </a:rPr>
              <a:t>Bierman</a:t>
            </a:r>
            <a:r>
              <a:rPr lang="nl-NL" sz="1800" dirty="0">
                <a:solidFill>
                  <a:srgbClr val="FFFFFF"/>
                </a:solidFill>
              </a:rPr>
              <a:t>, D. J., </a:t>
            </a:r>
            <a:r>
              <a:rPr lang="nl-NL" sz="1800" dirty="0" err="1">
                <a:solidFill>
                  <a:srgbClr val="FFFFFF"/>
                </a:solidFill>
              </a:rPr>
              <a:t>Spottiswoode</a:t>
            </a:r>
            <a:r>
              <a:rPr lang="nl-NL" sz="1800" dirty="0">
                <a:solidFill>
                  <a:srgbClr val="FFFFFF"/>
                </a:solidFill>
              </a:rPr>
              <a:t>, J. P., &amp; Bijl, A. (2016). </a:t>
            </a:r>
            <a:r>
              <a:rPr lang="nl-NL" sz="1800" dirty="0" err="1">
                <a:solidFill>
                  <a:srgbClr val="FFFFFF"/>
                </a:solidFill>
              </a:rPr>
              <a:t>Testing</a:t>
            </a:r>
            <a:r>
              <a:rPr lang="nl-NL" sz="1800" dirty="0">
                <a:solidFill>
                  <a:srgbClr val="FFFFFF"/>
                </a:solidFill>
              </a:rPr>
              <a:t> </a:t>
            </a:r>
            <a:r>
              <a:rPr lang="nl-NL" sz="1800" dirty="0" err="1">
                <a:solidFill>
                  <a:srgbClr val="FFFFFF"/>
                </a:solidFill>
              </a:rPr>
              <a:t>for</a:t>
            </a:r>
            <a:r>
              <a:rPr lang="nl-NL" sz="1800" dirty="0">
                <a:solidFill>
                  <a:srgbClr val="FFFFFF"/>
                </a:solidFill>
              </a:rPr>
              <a:t> </a:t>
            </a:r>
            <a:r>
              <a:rPr lang="nl-NL" sz="1800" dirty="0" err="1">
                <a:solidFill>
                  <a:srgbClr val="FFFFFF"/>
                </a:solidFill>
              </a:rPr>
              <a:t>Questionable</a:t>
            </a:r>
            <a:r>
              <a:rPr lang="nl-NL" sz="1800" dirty="0">
                <a:solidFill>
                  <a:srgbClr val="FFFFFF"/>
                </a:solidFill>
              </a:rPr>
              <a:t> Research </a:t>
            </a:r>
            <a:r>
              <a:rPr lang="nl-NL" sz="1800" dirty="0" err="1">
                <a:solidFill>
                  <a:srgbClr val="FFFFFF"/>
                </a:solidFill>
              </a:rPr>
              <a:t>Practices</a:t>
            </a:r>
            <a:r>
              <a:rPr lang="nl-NL" sz="1800" dirty="0">
                <a:solidFill>
                  <a:srgbClr val="FFFFFF"/>
                </a:solidFill>
              </a:rPr>
              <a:t> in a Meta-Analysis: An </a:t>
            </a:r>
            <a:r>
              <a:rPr lang="nl-NL" sz="1800" dirty="0" err="1">
                <a:solidFill>
                  <a:srgbClr val="FFFFFF"/>
                </a:solidFill>
              </a:rPr>
              <a:t>Example</a:t>
            </a:r>
            <a:r>
              <a:rPr lang="nl-NL" sz="1800" dirty="0">
                <a:solidFill>
                  <a:srgbClr val="FFFFFF"/>
                </a:solidFill>
              </a:rPr>
              <a:t> </a:t>
            </a:r>
            <a:r>
              <a:rPr lang="nl-NL" sz="1800" dirty="0" err="1">
                <a:solidFill>
                  <a:srgbClr val="FFFFFF"/>
                </a:solidFill>
              </a:rPr>
              <a:t>from</a:t>
            </a:r>
            <a:r>
              <a:rPr lang="nl-NL" sz="1800" dirty="0">
                <a:solidFill>
                  <a:srgbClr val="FFFFFF"/>
                </a:solidFill>
              </a:rPr>
              <a:t> </a:t>
            </a:r>
            <a:r>
              <a:rPr lang="nl-NL" sz="1800" dirty="0" err="1">
                <a:solidFill>
                  <a:srgbClr val="FFFFFF"/>
                </a:solidFill>
              </a:rPr>
              <a:t>Experimental</a:t>
            </a:r>
            <a:r>
              <a:rPr lang="nl-NL" sz="1800" dirty="0">
                <a:solidFill>
                  <a:srgbClr val="FFFFFF"/>
                </a:solidFill>
              </a:rPr>
              <a:t> </a:t>
            </a:r>
            <a:r>
              <a:rPr lang="nl-NL" sz="1800" dirty="0" err="1">
                <a:solidFill>
                  <a:srgbClr val="FFFFFF"/>
                </a:solidFill>
              </a:rPr>
              <a:t>Parapsychology</a:t>
            </a:r>
            <a:r>
              <a:rPr lang="nl-NL" sz="1800" dirty="0">
                <a:solidFill>
                  <a:srgbClr val="FFFFFF"/>
                </a:solidFill>
              </a:rPr>
              <a:t>. </a:t>
            </a:r>
            <a:r>
              <a:rPr lang="nl-NL" sz="1800" i="1" dirty="0" err="1">
                <a:solidFill>
                  <a:srgbClr val="FFFFFF"/>
                </a:solidFill>
              </a:rPr>
              <a:t>PloS</a:t>
            </a:r>
            <a:r>
              <a:rPr lang="nl-NL" sz="1800" i="1" dirty="0">
                <a:solidFill>
                  <a:srgbClr val="FFFFFF"/>
                </a:solidFill>
              </a:rPr>
              <a:t> </a:t>
            </a:r>
            <a:r>
              <a:rPr lang="nl-NL" sz="1800" i="1" dirty="0" err="1">
                <a:solidFill>
                  <a:srgbClr val="FFFFFF"/>
                </a:solidFill>
              </a:rPr>
              <a:t>one</a:t>
            </a:r>
            <a:r>
              <a:rPr lang="nl-NL" sz="1800" dirty="0">
                <a:solidFill>
                  <a:srgbClr val="FFFFFF"/>
                </a:solidFill>
              </a:rPr>
              <a:t>, </a:t>
            </a:r>
            <a:r>
              <a:rPr lang="nl-NL" sz="1800" i="1" dirty="0">
                <a:solidFill>
                  <a:srgbClr val="FFFFFF"/>
                </a:solidFill>
              </a:rPr>
              <a:t>11</a:t>
            </a:r>
            <a:r>
              <a:rPr lang="nl-NL" sz="1800" dirty="0">
                <a:solidFill>
                  <a:srgbClr val="FFFFFF"/>
                </a:solidFill>
              </a:rPr>
              <a:t>(5</a:t>
            </a:r>
            <a:r>
              <a:rPr lang="nl-NL" sz="1800" dirty="0" smtClean="0">
                <a:solidFill>
                  <a:srgbClr val="FFFFFF"/>
                </a:solidFill>
              </a:rPr>
              <a:t>)</a:t>
            </a:r>
            <a:endParaRPr lang="nl-NL" sz="2800" dirty="0">
              <a:solidFill>
                <a:srgbClr val="FFFFFF"/>
              </a:solidFill>
            </a:endParaRPr>
          </a:p>
        </p:txBody>
      </p:sp>
      <p:pic>
        <p:nvPicPr>
          <p:cNvPr id="4" name="Afbeelding 3"/>
          <p:cNvPicPr>
            <a:picLocks noChangeAspect="1"/>
          </p:cNvPicPr>
          <p:nvPr/>
        </p:nvPicPr>
        <p:blipFill>
          <a:blip r:embed="rId3"/>
          <a:stretch>
            <a:fillRect/>
          </a:stretch>
        </p:blipFill>
        <p:spPr>
          <a:xfrm>
            <a:off x="199828" y="303548"/>
            <a:ext cx="1494950" cy="1449052"/>
          </a:xfrm>
          <a:prstGeom prst="rect">
            <a:avLst/>
          </a:prstGeom>
        </p:spPr>
      </p:pic>
      <p:sp>
        <p:nvSpPr>
          <p:cNvPr id="5" name="Tijdelijke aanduiding voor dianummer 4"/>
          <p:cNvSpPr>
            <a:spLocks noGrp="1"/>
          </p:cNvSpPr>
          <p:nvPr>
            <p:ph type="sldNum" sz="quarter" idx="12"/>
          </p:nvPr>
        </p:nvSpPr>
        <p:spPr/>
        <p:txBody>
          <a:bodyPr/>
          <a:lstStyle/>
          <a:p>
            <a:fld id="{2D57B0AA-AC8E-4463-ADAC-E87D09B82E4F}" type="slidenum">
              <a:rPr lang="en-US" smtClean="0"/>
              <a:t>7</a:t>
            </a:fld>
            <a:endParaRPr lang="en-US"/>
          </a:p>
        </p:txBody>
      </p:sp>
    </p:spTree>
    <p:extLst>
      <p:ext uri="{BB962C8B-B14F-4D97-AF65-F5344CB8AC3E}">
        <p14:creationId xmlns:p14="http://schemas.microsoft.com/office/powerpoint/2010/main" val="2542953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3B3B4"/>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29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185" y="381000"/>
            <a:ext cx="8366631" cy="1371600"/>
          </a:xfrm>
        </p:spPr>
        <p:txBody>
          <a:bodyPr>
            <a:normAutofit fontScale="90000"/>
          </a:bodyPr>
          <a:lstStyle/>
          <a:p>
            <a:r>
              <a:rPr lang="nl-NL" sz="5400" dirty="0" smtClean="0">
                <a:solidFill>
                  <a:srgbClr val="FFFFFF"/>
                </a:solidFill>
              </a:rPr>
              <a:t>FIRST SECRET: </a:t>
            </a:r>
            <a:r>
              <a:rPr lang="nl-NL" sz="5400" dirty="0" err="1" smtClean="0">
                <a:solidFill>
                  <a:srgbClr val="FFFFFF"/>
                </a:solidFill>
              </a:rPr>
              <a:t>replicability</a:t>
            </a:r>
            <a:r>
              <a:rPr lang="nl-NL" sz="5400" dirty="0" smtClean="0">
                <a:solidFill>
                  <a:srgbClr val="FFFFFF"/>
                </a:solidFill>
              </a:rPr>
              <a:t> is </a:t>
            </a:r>
            <a:r>
              <a:rPr lang="nl-NL" sz="5400" dirty="0" err="1" smtClean="0">
                <a:solidFill>
                  <a:srgbClr val="FFFFFF"/>
                </a:solidFill>
              </a:rPr>
              <a:t>poorer</a:t>
            </a:r>
            <a:r>
              <a:rPr lang="nl-NL" sz="5400" dirty="0" smtClean="0">
                <a:solidFill>
                  <a:srgbClr val="FFFFFF"/>
                </a:solidFill>
              </a:rPr>
              <a:t> </a:t>
            </a:r>
            <a:r>
              <a:rPr lang="nl-NL" sz="5400" dirty="0" err="1" smtClean="0">
                <a:solidFill>
                  <a:srgbClr val="FFFFFF"/>
                </a:solidFill>
              </a:rPr>
              <a:t>than</a:t>
            </a:r>
            <a:r>
              <a:rPr lang="nl-NL" sz="5400" dirty="0" smtClean="0">
                <a:solidFill>
                  <a:srgbClr val="FFFFFF"/>
                </a:solidFill>
              </a:rPr>
              <a:t> </a:t>
            </a:r>
            <a:r>
              <a:rPr lang="nl-NL" sz="5400" dirty="0" err="1" smtClean="0">
                <a:solidFill>
                  <a:srgbClr val="FFFFFF"/>
                </a:solidFill>
              </a:rPr>
              <a:t>suggested</a:t>
            </a:r>
            <a:endParaRPr lang="nl-NL" sz="5400" dirty="0">
              <a:solidFill>
                <a:srgbClr val="FFFFFF"/>
              </a:solidFill>
            </a:endParaRPr>
          </a:p>
        </p:txBody>
      </p:sp>
      <p:sp>
        <p:nvSpPr>
          <p:cNvPr id="3" name="Tijdelijke aanduiding voor inhoud 2"/>
          <p:cNvSpPr>
            <a:spLocks noGrp="1"/>
          </p:cNvSpPr>
          <p:nvPr>
            <p:ph idx="1"/>
          </p:nvPr>
        </p:nvSpPr>
        <p:spPr>
          <a:xfrm>
            <a:off x="392185" y="2607166"/>
            <a:ext cx="8366631" cy="3639670"/>
          </a:xfrm>
        </p:spPr>
        <p:txBody>
          <a:bodyPr>
            <a:normAutofit lnSpcReduction="10000"/>
          </a:bodyPr>
          <a:lstStyle/>
          <a:p>
            <a:r>
              <a:rPr lang="nl-NL" sz="4000" dirty="0" smtClean="0">
                <a:solidFill>
                  <a:srgbClr val="FFFFFF"/>
                </a:solidFill>
              </a:rPr>
              <a:t>We </a:t>
            </a:r>
            <a:r>
              <a:rPr lang="nl-NL" sz="4000" dirty="0" err="1" smtClean="0">
                <a:solidFill>
                  <a:srgbClr val="FFFFFF"/>
                </a:solidFill>
              </a:rPr>
              <a:t>will</a:t>
            </a:r>
            <a:r>
              <a:rPr lang="nl-NL" sz="4000" dirty="0" smtClean="0">
                <a:solidFill>
                  <a:srgbClr val="FFFFFF"/>
                </a:solidFill>
              </a:rPr>
              <a:t> show </a:t>
            </a:r>
            <a:r>
              <a:rPr lang="nl-NL" sz="4000" dirty="0" err="1" smtClean="0">
                <a:solidFill>
                  <a:srgbClr val="FFFFFF"/>
                </a:solidFill>
              </a:rPr>
              <a:t>this</a:t>
            </a:r>
            <a:r>
              <a:rPr lang="nl-NL" sz="4000" dirty="0" smtClean="0">
                <a:solidFill>
                  <a:srgbClr val="FFFFFF"/>
                </a:solidFill>
              </a:rPr>
              <a:t> later more concrete </a:t>
            </a:r>
            <a:r>
              <a:rPr lang="nl-NL" sz="4000" dirty="0" err="1" smtClean="0">
                <a:solidFill>
                  <a:srgbClr val="FFFFFF"/>
                </a:solidFill>
              </a:rPr>
              <a:t>with</a:t>
            </a:r>
            <a:r>
              <a:rPr lang="nl-NL" sz="4000" dirty="0" smtClean="0">
                <a:solidFill>
                  <a:srgbClr val="FFFFFF"/>
                </a:solidFill>
              </a:rPr>
              <a:t> </a:t>
            </a:r>
            <a:r>
              <a:rPr lang="nl-NL" sz="4000" dirty="0" err="1" smtClean="0">
                <a:solidFill>
                  <a:srgbClr val="FFFFFF"/>
                </a:solidFill>
              </a:rPr>
              <a:t>an</a:t>
            </a:r>
            <a:r>
              <a:rPr lang="nl-NL" sz="4000" dirty="0" smtClean="0">
                <a:solidFill>
                  <a:srgbClr val="FFFFFF"/>
                </a:solidFill>
              </a:rPr>
              <a:t> </a:t>
            </a:r>
            <a:r>
              <a:rPr lang="nl-NL" sz="4000" dirty="0" err="1" smtClean="0">
                <a:solidFill>
                  <a:srgbClr val="FFFFFF"/>
                </a:solidFill>
              </a:rPr>
              <a:t>example</a:t>
            </a:r>
            <a:r>
              <a:rPr lang="nl-NL" sz="4000" dirty="0" smtClean="0">
                <a:solidFill>
                  <a:srgbClr val="FFFFFF"/>
                </a:solidFill>
              </a:rPr>
              <a:t> of a </a:t>
            </a:r>
            <a:r>
              <a:rPr lang="nl-NL" sz="4000" dirty="0" err="1" smtClean="0">
                <a:solidFill>
                  <a:srgbClr val="FFFFFF"/>
                </a:solidFill>
              </a:rPr>
              <a:t>specific</a:t>
            </a:r>
            <a:r>
              <a:rPr lang="nl-NL" sz="4000" dirty="0" smtClean="0">
                <a:solidFill>
                  <a:srgbClr val="FFFFFF"/>
                </a:solidFill>
              </a:rPr>
              <a:t> type of experiment: Remote </a:t>
            </a:r>
            <a:r>
              <a:rPr lang="nl-NL" sz="4000" dirty="0" err="1" smtClean="0">
                <a:solidFill>
                  <a:srgbClr val="FFFFFF"/>
                </a:solidFill>
              </a:rPr>
              <a:t>Viewing</a:t>
            </a:r>
            <a:endParaRPr lang="nl-NL" sz="4000" dirty="0" smtClean="0">
              <a:solidFill>
                <a:srgbClr val="FFFFFF"/>
              </a:solidFill>
            </a:endParaRPr>
          </a:p>
          <a:p>
            <a:r>
              <a:rPr lang="nl-NL" sz="4000" dirty="0" err="1" smtClean="0">
                <a:solidFill>
                  <a:srgbClr val="FFFFFF"/>
                </a:solidFill>
              </a:rPr>
              <a:t>If</a:t>
            </a:r>
            <a:r>
              <a:rPr lang="nl-NL" sz="4000" dirty="0" smtClean="0">
                <a:solidFill>
                  <a:srgbClr val="FFFFFF"/>
                </a:solidFill>
              </a:rPr>
              <a:t> </a:t>
            </a:r>
            <a:r>
              <a:rPr lang="nl-NL" sz="4000" dirty="0" err="1" smtClean="0">
                <a:solidFill>
                  <a:srgbClr val="FFFFFF"/>
                </a:solidFill>
              </a:rPr>
              <a:t>replicability</a:t>
            </a:r>
            <a:r>
              <a:rPr lang="nl-NL" sz="4000" dirty="0" smtClean="0">
                <a:solidFill>
                  <a:srgbClr val="FFFFFF"/>
                </a:solidFill>
              </a:rPr>
              <a:t> is a </a:t>
            </a:r>
            <a:r>
              <a:rPr lang="nl-NL" sz="4000" dirty="0" err="1" smtClean="0">
                <a:solidFill>
                  <a:srgbClr val="FFFFFF"/>
                </a:solidFill>
              </a:rPr>
              <a:t>condition</a:t>
            </a:r>
            <a:r>
              <a:rPr lang="nl-NL" sz="4000" dirty="0" smtClean="0">
                <a:solidFill>
                  <a:srgbClr val="FFFFFF"/>
                </a:solidFill>
              </a:rPr>
              <a:t> </a:t>
            </a:r>
            <a:r>
              <a:rPr lang="nl-NL" sz="4000" dirty="0" err="1" smtClean="0">
                <a:solidFill>
                  <a:srgbClr val="FFFFFF"/>
                </a:solidFill>
              </a:rPr>
              <a:t>for</a:t>
            </a:r>
            <a:r>
              <a:rPr lang="nl-NL" sz="4000" dirty="0" smtClean="0">
                <a:solidFill>
                  <a:srgbClr val="FFFFFF"/>
                </a:solidFill>
              </a:rPr>
              <a:t> </a:t>
            </a:r>
            <a:r>
              <a:rPr lang="nl-NL" sz="4000" dirty="0" err="1" smtClean="0">
                <a:solidFill>
                  <a:srgbClr val="FFFFFF"/>
                </a:solidFill>
              </a:rPr>
              <a:t>objective</a:t>
            </a:r>
            <a:r>
              <a:rPr lang="nl-NL" sz="4000" dirty="0" smtClean="0">
                <a:solidFill>
                  <a:srgbClr val="FFFFFF"/>
                </a:solidFill>
              </a:rPr>
              <a:t> </a:t>
            </a:r>
            <a:r>
              <a:rPr lang="nl-NL" sz="4000" dirty="0" err="1" smtClean="0">
                <a:solidFill>
                  <a:srgbClr val="FFFFFF"/>
                </a:solidFill>
              </a:rPr>
              <a:t>reality</a:t>
            </a:r>
            <a:r>
              <a:rPr lang="nl-NL" sz="4000" dirty="0" smtClean="0">
                <a:solidFill>
                  <a:srgbClr val="FFFFFF"/>
                </a:solidFill>
              </a:rPr>
              <a:t> </a:t>
            </a:r>
            <a:r>
              <a:rPr lang="nl-NL" sz="4000" dirty="0" err="1" smtClean="0">
                <a:solidFill>
                  <a:srgbClr val="FFFFFF"/>
                </a:solidFill>
              </a:rPr>
              <a:t>than</a:t>
            </a:r>
            <a:r>
              <a:rPr lang="nl-NL" sz="4000" dirty="0" smtClean="0">
                <a:solidFill>
                  <a:srgbClr val="FFFFFF"/>
                </a:solidFill>
              </a:rPr>
              <a:t> we </a:t>
            </a:r>
            <a:r>
              <a:rPr lang="nl-NL" sz="4000" dirty="0" err="1" smtClean="0">
                <a:solidFill>
                  <a:srgbClr val="FFFFFF"/>
                </a:solidFill>
              </a:rPr>
              <a:t>may</a:t>
            </a:r>
            <a:r>
              <a:rPr lang="nl-NL" sz="4000" dirty="0" smtClean="0">
                <a:solidFill>
                  <a:srgbClr val="FFFFFF"/>
                </a:solidFill>
              </a:rPr>
              <a:t> </a:t>
            </a:r>
            <a:r>
              <a:rPr lang="nl-NL" sz="4000" dirty="0" err="1" smtClean="0">
                <a:solidFill>
                  <a:srgbClr val="FFFFFF"/>
                </a:solidFill>
              </a:rPr>
              <a:t>doubt</a:t>
            </a:r>
            <a:r>
              <a:rPr lang="nl-NL" sz="4000" dirty="0" smtClean="0">
                <a:solidFill>
                  <a:srgbClr val="FFFFFF"/>
                </a:solidFill>
              </a:rPr>
              <a:t> the </a:t>
            </a:r>
            <a:r>
              <a:rPr lang="nl-NL" sz="4000" dirty="0" err="1" smtClean="0">
                <a:solidFill>
                  <a:srgbClr val="FFFFFF"/>
                </a:solidFill>
              </a:rPr>
              <a:t>objective</a:t>
            </a:r>
            <a:r>
              <a:rPr lang="nl-NL" sz="4000" dirty="0" smtClean="0">
                <a:solidFill>
                  <a:srgbClr val="FFFFFF"/>
                </a:solidFill>
              </a:rPr>
              <a:t> </a:t>
            </a:r>
            <a:r>
              <a:rPr lang="nl-NL" sz="4000" dirty="0" err="1" smtClean="0">
                <a:solidFill>
                  <a:srgbClr val="FFFFFF"/>
                </a:solidFill>
              </a:rPr>
              <a:t>reality</a:t>
            </a:r>
            <a:r>
              <a:rPr lang="nl-NL" sz="4000" dirty="0" smtClean="0">
                <a:solidFill>
                  <a:srgbClr val="FFFFFF"/>
                </a:solidFill>
              </a:rPr>
              <a:t> of </a:t>
            </a:r>
            <a:r>
              <a:rPr lang="nl-NL" sz="4000" dirty="0" err="1" smtClean="0">
                <a:solidFill>
                  <a:srgbClr val="FFFFFF"/>
                </a:solidFill>
              </a:rPr>
              <a:t>psi</a:t>
            </a:r>
            <a:endParaRPr lang="nl-NL" sz="4000" dirty="0">
              <a:solidFill>
                <a:srgbClr val="FFFFFF"/>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8</a:t>
            </a:fld>
            <a:endParaRPr lang="en-US"/>
          </a:p>
        </p:txBody>
      </p:sp>
    </p:spTree>
    <p:extLst>
      <p:ext uri="{BB962C8B-B14F-4D97-AF65-F5344CB8AC3E}">
        <p14:creationId xmlns:p14="http://schemas.microsoft.com/office/powerpoint/2010/main" val="1352437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A3B3B4"/>
                                      </p:to>
                                    </p:animClr>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185" y="381000"/>
            <a:ext cx="8366631" cy="1371600"/>
          </a:xfrm>
        </p:spPr>
        <p:txBody>
          <a:bodyPr>
            <a:normAutofit fontScale="90000"/>
          </a:bodyPr>
          <a:lstStyle/>
          <a:p>
            <a:r>
              <a:rPr lang="nl-NL" sz="5400" dirty="0" smtClean="0">
                <a:solidFill>
                  <a:srgbClr val="FFFFFF"/>
                </a:solidFill>
              </a:rPr>
              <a:t>No </a:t>
            </a:r>
            <a:r>
              <a:rPr lang="nl-NL" sz="5400" dirty="0" err="1" smtClean="0">
                <a:solidFill>
                  <a:srgbClr val="FFFFFF"/>
                </a:solidFill>
              </a:rPr>
              <a:t>replicability</a:t>
            </a:r>
            <a:r>
              <a:rPr lang="nl-NL" sz="5400" dirty="0" smtClean="0">
                <a:solidFill>
                  <a:srgbClr val="FFFFFF"/>
                </a:solidFill>
              </a:rPr>
              <a:t> but </a:t>
            </a:r>
            <a:r>
              <a:rPr lang="nl-NL" sz="5400" dirty="0" err="1" smtClean="0">
                <a:solidFill>
                  <a:srgbClr val="FFFFFF"/>
                </a:solidFill>
              </a:rPr>
              <a:t>Elusiveness</a:t>
            </a:r>
            <a:endParaRPr lang="nl-NL" sz="5400" dirty="0">
              <a:solidFill>
                <a:srgbClr val="FFFFFF"/>
              </a:solidFill>
            </a:endParaRPr>
          </a:p>
        </p:txBody>
      </p:sp>
      <p:sp>
        <p:nvSpPr>
          <p:cNvPr id="3" name="Tijdelijke aanduiding voor inhoud 2"/>
          <p:cNvSpPr>
            <a:spLocks noGrp="1"/>
          </p:cNvSpPr>
          <p:nvPr>
            <p:ph idx="1"/>
          </p:nvPr>
        </p:nvSpPr>
        <p:spPr>
          <a:xfrm>
            <a:off x="392185" y="3048000"/>
            <a:ext cx="8366631" cy="3198836"/>
          </a:xfrm>
        </p:spPr>
        <p:txBody>
          <a:bodyPr>
            <a:normAutofit fontScale="77500" lnSpcReduction="20000"/>
          </a:bodyPr>
          <a:lstStyle/>
          <a:p>
            <a:r>
              <a:rPr lang="nl-NL" sz="4000" dirty="0" err="1" smtClean="0">
                <a:solidFill>
                  <a:srgbClr val="FFFFFF"/>
                </a:solidFill>
              </a:rPr>
              <a:t>All</a:t>
            </a:r>
            <a:r>
              <a:rPr lang="nl-NL" sz="4000" dirty="0" smtClean="0">
                <a:solidFill>
                  <a:srgbClr val="FFFFFF"/>
                </a:solidFill>
              </a:rPr>
              <a:t> the ‘</a:t>
            </a:r>
            <a:r>
              <a:rPr lang="nl-NL" sz="4000" dirty="0" err="1" smtClean="0">
                <a:solidFill>
                  <a:srgbClr val="FFFFFF"/>
                </a:solidFill>
              </a:rPr>
              <a:t>fathers</a:t>
            </a:r>
            <a:r>
              <a:rPr lang="nl-NL" sz="4000" dirty="0" smtClean="0">
                <a:solidFill>
                  <a:srgbClr val="FFFFFF"/>
                </a:solidFill>
              </a:rPr>
              <a:t>’ of </a:t>
            </a:r>
            <a:r>
              <a:rPr lang="nl-NL" sz="4000" dirty="0" err="1" smtClean="0">
                <a:solidFill>
                  <a:srgbClr val="FFFFFF"/>
                </a:solidFill>
              </a:rPr>
              <a:t>parapsychology</a:t>
            </a:r>
            <a:r>
              <a:rPr lang="nl-NL" sz="4000" dirty="0" smtClean="0">
                <a:solidFill>
                  <a:srgbClr val="FFFFFF"/>
                </a:solidFill>
              </a:rPr>
              <a:t> have </a:t>
            </a:r>
            <a:r>
              <a:rPr lang="nl-NL" sz="4000" dirty="0" err="1" smtClean="0">
                <a:solidFill>
                  <a:srgbClr val="FFFFFF"/>
                </a:solidFill>
              </a:rPr>
              <a:t>noted</a:t>
            </a:r>
            <a:r>
              <a:rPr lang="nl-NL" sz="4000" dirty="0" smtClean="0">
                <a:solidFill>
                  <a:srgbClr val="FFFFFF"/>
                </a:solidFill>
              </a:rPr>
              <a:t> </a:t>
            </a:r>
            <a:r>
              <a:rPr lang="nl-NL" sz="4000" dirty="0" err="1" smtClean="0">
                <a:solidFill>
                  <a:srgbClr val="FFFFFF"/>
                </a:solidFill>
              </a:rPr>
              <a:t>that</a:t>
            </a:r>
            <a:r>
              <a:rPr lang="nl-NL" sz="4000" dirty="0" smtClean="0">
                <a:solidFill>
                  <a:srgbClr val="FFFFFF"/>
                </a:solidFill>
              </a:rPr>
              <a:t> the </a:t>
            </a:r>
            <a:r>
              <a:rPr lang="nl-NL" sz="4000" dirty="0" err="1" smtClean="0">
                <a:solidFill>
                  <a:srgbClr val="FFFFFF"/>
                </a:solidFill>
              </a:rPr>
              <a:t>phenomena</a:t>
            </a:r>
            <a:r>
              <a:rPr lang="nl-NL" sz="4000" dirty="0" smtClean="0">
                <a:solidFill>
                  <a:srgbClr val="FFFFFF"/>
                </a:solidFill>
              </a:rPr>
              <a:t> </a:t>
            </a:r>
            <a:r>
              <a:rPr lang="nl-NL" sz="4000" dirty="0" err="1" smtClean="0">
                <a:solidFill>
                  <a:srgbClr val="FFFFFF"/>
                </a:solidFill>
              </a:rPr>
              <a:t>tend</a:t>
            </a:r>
            <a:r>
              <a:rPr lang="nl-NL" sz="4000" dirty="0" smtClean="0">
                <a:solidFill>
                  <a:srgbClr val="FFFFFF"/>
                </a:solidFill>
              </a:rPr>
              <a:t> </a:t>
            </a:r>
            <a:r>
              <a:rPr lang="nl-NL" sz="4000" dirty="0" err="1" smtClean="0">
                <a:solidFill>
                  <a:srgbClr val="FFFFFF"/>
                </a:solidFill>
              </a:rPr>
              <a:t>to</a:t>
            </a:r>
            <a:r>
              <a:rPr lang="nl-NL" sz="4000" dirty="0" smtClean="0">
                <a:solidFill>
                  <a:srgbClr val="FFFFFF"/>
                </a:solidFill>
              </a:rPr>
              <a:t> change </a:t>
            </a:r>
            <a:r>
              <a:rPr lang="nl-NL" sz="4000" dirty="0" err="1" smtClean="0">
                <a:solidFill>
                  <a:srgbClr val="FFFFFF"/>
                </a:solidFill>
              </a:rPr>
              <a:t>abruptly</a:t>
            </a:r>
            <a:r>
              <a:rPr lang="nl-NL" sz="4000" dirty="0" smtClean="0">
                <a:solidFill>
                  <a:srgbClr val="FFFFFF"/>
                </a:solidFill>
              </a:rPr>
              <a:t> or </a:t>
            </a:r>
            <a:r>
              <a:rPr lang="nl-NL" sz="4000" dirty="0" err="1" smtClean="0">
                <a:solidFill>
                  <a:srgbClr val="FFFFFF"/>
                </a:solidFill>
              </a:rPr>
              <a:t>disappear</a:t>
            </a:r>
            <a:r>
              <a:rPr lang="nl-NL" sz="4000" dirty="0" smtClean="0">
                <a:solidFill>
                  <a:srgbClr val="FFFFFF"/>
                </a:solidFill>
              </a:rPr>
              <a:t>. </a:t>
            </a:r>
          </a:p>
          <a:p>
            <a:r>
              <a:rPr lang="nl-NL" sz="4000" dirty="0" smtClean="0">
                <a:solidFill>
                  <a:srgbClr val="FFFFFF"/>
                </a:solidFill>
              </a:rPr>
              <a:t>An </a:t>
            </a:r>
            <a:r>
              <a:rPr lang="nl-NL" sz="4000" dirty="0" err="1" smtClean="0">
                <a:solidFill>
                  <a:srgbClr val="FFFFFF"/>
                </a:solidFill>
              </a:rPr>
              <a:t>example</a:t>
            </a:r>
            <a:r>
              <a:rPr lang="nl-NL" sz="4000" dirty="0" smtClean="0">
                <a:solidFill>
                  <a:srgbClr val="FFFFFF"/>
                </a:solidFill>
              </a:rPr>
              <a:t> of </a:t>
            </a:r>
            <a:r>
              <a:rPr lang="nl-NL" sz="4000" dirty="0" err="1" smtClean="0">
                <a:solidFill>
                  <a:srgbClr val="FFFFFF"/>
                </a:solidFill>
              </a:rPr>
              <a:t>elusiveness</a:t>
            </a:r>
            <a:r>
              <a:rPr lang="nl-NL" sz="4000" smtClean="0">
                <a:solidFill>
                  <a:srgbClr val="FFFFFF"/>
                </a:solidFill>
              </a:rPr>
              <a:t>: </a:t>
            </a:r>
            <a:r>
              <a:rPr lang="nl-NL" sz="4000" dirty="0" smtClean="0">
                <a:solidFill>
                  <a:srgbClr val="FFFFFF"/>
                </a:solidFill>
              </a:rPr>
              <a:t>we </a:t>
            </a:r>
            <a:r>
              <a:rPr lang="nl-NL" sz="4000" dirty="0" err="1" smtClean="0">
                <a:solidFill>
                  <a:srgbClr val="FFFFFF"/>
                </a:solidFill>
              </a:rPr>
              <a:t>recently</a:t>
            </a:r>
            <a:r>
              <a:rPr lang="nl-NL" sz="4000" dirty="0" smtClean="0">
                <a:solidFill>
                  <a:srgbClr val="FFFFFF"/>
                </a:solidFill>
              </a:rPr>
              <a:t> </a:t>
            </a:r>
            <a:r>
              <a:rPr lang="nl-NL" sz="4000" dirty="0" err="1" smtClean="0">
                <a:solidFill>
                  <a:srgbClr val="FFFFFF"/>
                </a:solidFill>
              </a:rPr>
              <a:t>did</a:t>
            </a:r>
            <a:r>
              <a:rPr lang="nl-NL" sz="4000" dirty="0" smtClean="0">
                <a:solidFill>
                  <a:srgbClr val="FFFFFF"/>
                </a:solidFill>
              </a:rPr>
              <a:t> </a:t>
            </a:r>
            <a:r>
              <a:rPr lang="nl-NL" sz="4000" dirty="0" err="1" smtClean="0">
                <a:solidFill>
                  <a:srgbClr val="FFFFFF"/>
                </a:solidFill>
              </a:rPr>
              <a:t>an</a:t>
            </a:r>
            <a:r>
              <a:rPr lang="nl-NL" sz="4000" dirty="0" smtClean="0">
                <a:solidFill>
                  <a:srgbClr val="FFFFFF"/>
                </a:solidFill>
              </a:rPr>
              <a:t> </a:t>
            </a:r>
            <a:r>
              <a:rPr lang="nl-NL" sz="4000" dirty="0" err="1" smtClean="0">
                <a:solidFill>
                  <a:srgbClr val="FFFFFF"/>
                </a:solidFill>
              </a:rPr>
              <a:t>individual</a:t>
            </a:r>
            <a:r>
              <a:rPr lang="nl-NL" sz="4000" dirty="0" smtClean="0">
                <a:solidFill>
                  <a:srgbClr val="FFFFFF"/>
                </a:solidFill>
              </a:rPr>
              <a:t> </a:t>
            </a:r>
            <a:r>
              <a:rPr lang="nl-NL" sz="4000" dirty="0" err="1" smtClean="0">
                <a:solidFill>
                  <a:srgbClr val="FFFFFF"/>
                </a:solidFill>
              </a:rPr>
              <a:t>differences</a:t>
            </a:r>
            <a:r>
              <a:rPr lang="nl-NL" sz="4000" dirty="0" smtClean="0">
                <a:solidFill>
                  <a:srgbClr val="FFFFFF"/>
                </a:solidFill>
              </a:rPr>
              <a:t> </a:t>
            </a:r>
            <a:r>
              <a:rPr lang="nl-NL" sz="4000" dirty="0" err="1" smtClean="0">
                <a:solidFill>
                  <a:srgbClr val="FFFFFF"/>
                </a:solidFill>
              </a:rPr>
              <a:t>study</a:t>
            </a:r>
            <a:r>
              <a:rPr lang="nl-NL" sz="4000" dirty="0" smtClean="0">
                <a:solidFill>
                  <a:srgbClr val="FFFFFF"/>
                </a:solidFill>
              </a:rPr>
              <a:t> </a:t>
            </a:r>
            <a:r>
              <a:rPr lang="nl-NL" sz="4000" dirty="0" err="1" smtClean="0">
                <a:solidFill>
                  <a:srgbClr val="FFFFFF"/>
                </a:solidFill>
              </a:rPr>
              <a:t>and</a:t>
            </a:r>
            <a:r>
              <a:rPr lang="nl-NL" sz="4000" dirty="0" smtClean="0">
                <a:solidFill>
                  <a:srgbClr val="FFFFFF"/>
                </a:solidFill>
              </a:rPr>
              <a:t> found </a:t>
            </a:r>
            <a:r>
              <a:rPr lang="nl-NL" sz="4000" dirty="0" err="1" smtClean="0">
                <a:solidFill>
                  <a:srgbClr val="FFFFFF"/>
                </a:solidFill>
              </a:rPr>
              <a:t>all</a:t>
            </a:r>
            <a:r>
              <a:rPr lang="nl-NL" sz="4000" dirty="0" smtClean="0">
                <a:solidFill>
                  <a:srgbClr val="FFFFFF"/>
                </a:solidFill>
              </a:rPr>
              <a:t> </a:t>
            </a:r>
            <a:r>
              <a:rPr lang="nl-NL" sz="4000" dirty="0" err="1" smtClean="0">
                <a:solidFill>
                  <a:srgbClr val="FFFFFF"/>
                </a:solidFill>
              </a:rPr>
              <a:t>predictors</a:t>
            </a:r>
            <a:r>
              <a:rPr lang="nl-NL" sz="4000" dirty="0" smtClean="0">
                <a:solidFill>
                  <a:srgbClr val="FFFFFF"/>
                </a:solidFill>
              </a:rPr>
              <a:t> </a:t>
            </a:r>
            <a:r>
              <a:rPr lang="nl-NL" sz="4000" dirty="0" err="1" smtClean="0">
                <a:solidFill>
                  <a:srgbClr val="FFFFFF"/>
                </a:solidFill>
              </a:rPr>
              <a:t>to</a:t>
            </a:r>
            <a:r>
              <a:rPr lang="nl-NL" sz="4000" dirty="0" smtClean="0">
                <a:solidFill>
                  <a:srgbClr val="FFFFFF"/>
                </a:solidFill>
              </a:rPr>
              <a:t> </a:t>
            </a:r>
            <a:r>
              <a:rPr lang="nl-NL" sz="4000" dirty="0" err="1" smtClean="0">
                <a:solidFill>
                  <a:srgbClr val="FFFFFF"/>
                </a:solidFill>
              </a:rPr>
              <a:t>be</a:t>
            </a:r>
            <a:r>
              <a:rPr lang="nl-NL" sz="4000" dirty="0" smtClean="0">
                <a:solidFill>
                  <a:srgbClr val="FFFFFF"/>
                </a:solidFill>
              </a:rPr>
              <a:t> </a:t>
            </a:r>
            <a:r>
              <a:rPr lang="nl-NL" sz="4000" dirty="0" err="1" smtClean="0">
                <a:solidFill>
                  <a:srgbClr val="FFFFFF"/>
                </a:solidFill>
              </a:rPr>
              <a:t>reversed</a:t>
            </a:r>
            <a:r>
              <a:rPr lang="nl-NL" sz="4000" dirty="0" smtClean="0">
                <a:solidFill>
                  <a:srgbClr val="FFFFFF"/>
                </a:solidFill>
              </a:rPr>
              <a:t> </a:t>
            </a:r>
            <a:r>
              <a:rPr lang="nl-NL" sz="4000" dirty="0" err="1" smtClean="0">
                <a:solidFill>
                  <a:srgbClr val="FFFFFF"/>
                </a:solidFill>
              </a:rPr>
              <a:t>from</a:t>
            </a:r>
            <a:r>
              <a:rPr lang="nl-NL" sz="4000" dirty="0" smtClean="0">
                <a:solidFill>
                  <a:srgbClr val="FFFFFF"/>
                </a:solidFill>
              </a:rPr>
              <a:t> </a:t>
            </a:r>
            <a:r>
              <a:rPr lang="nl-NL" sz="4000" dirty="0" err="1" smtClean="0">
                <a:solidFill>
                  <a:srgbClr val="FFFFFF"/>
                </a:solidFill>
              </a:rPr>
              <a:t>earlier</a:t>
            </a:r>
            <a:r>
              <a:rPr lang="nl-NL" sz="4000" dirty="0" smtClean="0">
                <a:solidFill>
                  <a:srgbClr val="FFFFFF"/>
                </a:solidFill>
              </a:rPr>
              <a:t> </a:t>
            </a:r>
            <a:r>
              <a:rPr lang="nl-NL" sz="4000" dirty="0" err="1" smtClean="0">
                <a:solidFill>
                  <a:srgbClr val="FFFFFF"/>
                </a:solidFill>
              </a:rPr>
              <a:t>experiments</a:t>
            </a:r>
            <a:r>
              <a:rPr lang="nl-NL" sz="4000" dirty="0" smtClean="0">
                <a:solidFill>
                  <a:srgbClr val="FFFFFF"/>
                </a:solidFill>
              </a:rPr>
              <a:t>.</a:t>
            </a:r>
          </a:p>
          <a:p>
            <a:pPr marL="0" indent="0">
              <a:buNone/>
            </a:pPr>
            <a:endParaRPr lang="nl-NL" sz="4000" dirty="0">
              <a:solidFill>
                <a:srgbClr val="FFFFFF"/>
              </a:solidFill>
            </a:endParaRPr>
          </a:p>
        </p:txBody>
      </p:sp>
      <p:pic>
        <p:nvPicPr>
          <p:cNvPr id="5" name="Afbeelding 4"/>
          <p:cNvPicPr>
            <a:picLocks noChangeAspect="1"/>
          </p:cNvPicPr>
          <p:nvPr/>
        </p:nvPicPr>
        <p:blipFill>
          <a:blip r:embed="rId3"/>
          <a:stretch>
            <a:fillRect/>
          </a:stretch>
        </p:blipFill>
        <p:spPr>
          <a:xfrm>
            <a:off x="4034367" y="1449917"/>
            <a:ext cx="1120108" cy="1449917"/>
          </a:xfrm>
          <a:prstGeom prst="rect">
            <a:avLst/>
          </a:prstGeom>
        </p:spPr>
      </p:pic>
      <p:sp>
        <p:nvSpPr>
          <p:cNvPr id="6" name="Tekstvak 5"/>
          <p:cNvSpPr txBox="1"/>
          <p:nvPr/>
        </p:nvSpPr>
        <p:spPr>
          <a:xfrm>
            <a:off x="5291671" y="2042587"/>
            <a:ext cx="1451877" cy="369332"/>
          </a:xfrm>
          <a:prstGeom prst="rect">
            <a:avLst/>
          </a:prstGeom>
          <a:noFill/>
        </p:spPr>
        <p:txBody>
          <a:bodyPr wrap="none" rtlCol="0">
            <a:spAutoFit/>
          </a:bodyPr>
          <a:lstStyle/>
          <a:p>
            <a:r>
              <a:rPr lang="nl-NL" dirty="0" smtClean="0">
                <a:solidFill>
                  <a:schemeClr val="bg1"/>
                </a:solidFill>
              </a:rPr>
              <a:t>William James</a:t>
            </a:r>
            <a:endParaRPr lang="nl-NL" dirty="0">
              <a:solidFill>
                <a:schemeClr val="bg1"/>
              </a:solidFill>
            </a:endParaRPr>
          </a:p>
        </p:txBody>
      </p:sp>
      <p:sp>
        <p:nvSpPr>
          <p:cNvPr id="4" name="Tijdelijke aanduiding voor dianummer 3"/>
          <p:cNvSpPr>
            <a:spLocks noGrp="1"/>
          </p:cNvSpPr>
          <p:nvPr>
            <p:ph type="sldNum" sz="quarter" idx="12"/>
          </p:nvPr>
        </p:nvSpPr>
        <p:spPr/>
        <p:txBody>
          <a:bodyPr/>
          <a:lstStyle/>
          <a:p>
            <a:fld id="{2D57B0AA-AC8E-4463-ADAC-E87D09B82E4F}" type="slidenum">
              <a:rPr lang="en-US" smtClean="0"/>
              <a:t>9</a:t>
            </a:fld>
            <a:endParaRPr lang="en-US"/>
          </a:p>
        </p:txBody>
      </p:sp>
    </p:spTree>
    <p:extLst>
      <p:ext uri="{BB962C8B-B14F-4D97-AF65-F5344CB8AC3E}">
        <p14:creationId xmlns:p14="http://schemas.microsoft.com/office/powerpoint/2010/main" val="795324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A3B3B4"/>
                                      </p:to>
                                    </p:animClr>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A3B3B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ee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Formeel.thmx</Template>
  <TotalTime>3842</TotalTime>
  <Words>4317</Words>
  <Application>Microsoft Macintosh PowerPoint</Application>
  <PresentationFormat>Diavoorstelling (4:3)</PresentationFormat>
  <Paragraphs>339</Paragraphs>
  <Slides>22</Slides>
  <Notes>22</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Formeel</vt:lpstr>
      <vt:lpstr>PowerPoint-presentatie</vt:lpstr>
      <vt:lpstr>Synopsis</vt:lpstr>
      <vt:lpstr>Public representation of experimental results</vt:lpstr>
      <vt:lpstr>Proponents claim or assume</vt:lpstr>
      <vt:lpstr>Objective Reality</vt:lpstr>
      <vt:lpstr>Replicability</vt:lpstr>
      <vt:lpstr>Is there replication?</vt:lpstr>
      <vt:lpstr>FIRST SECRET: replicability is poorer than suggested</vt:lpstr>
      <vt:lpstr>No replicability but Elusiveness</vt:lpstr>
      <vt:lpstr>Proponents claim or assume</vt:lpstr>
      <vt:lpstr>SECOND SECRET: False quality-effect relations reported</vt:lpstr>
      <vt:lpstr>Proponents claim or assume</vt:lpstr>
      <vt:lpstr>Why this global model is crazy</vt:lpstr>
      <vt:lpstr>A replicable signal can be USED in a robust way</vt:lpstr>
      <vt:lpstr>THIRD SECRET:  Psi can’t be used</vt:lpstr>
      <vt:lpstr>Further secrets</vt:lpstr>
      <vt:lpstr>Secret 4 The results are dependent of the Experimenter</vt:lpstr>
      <vt:lpstr>Secret 5 The results are dependent on who is analyzing</vt:lpstr>
      <vt:lpstr>Secret 5 rephrased</vt:lpstr>
      <vt:lpstr>SECRET 6: retro-PK is as good as real time PK</vt:lpstr>
      <vt:lpstr>How to make sense of the secrets</vt:lpstr>
      <vt:lpstr>Conclusion</vt:lpstr>
    </vt:vector>
  </TitlesOfParts>
  <Company>UvA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Dick Bierman</dc:creator>
  <cp:lastModifiedBy>Dick Bierman</cp:lastModifiedBy>
  <cp:revision>63</cp:revision>
  <cp:lastPrinted>2016-12-17T13:29:07Z</cp:lastPrinted>
  <dcterms:created xsi:type="dcterms:W3CDTF">2016-12-12T11:28:02Z</dcterms:created>
  <dcterms:modified xsi:type="dcterms:W3CDTF">2016-12-17T16:39:25Z</dcterms:modified>
</cp:coreProperties>
</file>