
<file path=[Content_Types].xml><?xml version="1.0" encoding="utf-8"?>
<Types xmlns="http://schemas.openxmlformats.org/package/2006/content-types">
  <Override PartName="/ppt/slides/slide3.xml" ContentType="application/vnd.openxmlformats-officedocument.presentationml.slide+xml"/>
  <Override PartName="/docProps/core.xml" ContentType="application/vnd.openxmlformats-package.core-properties+xml"/>
  <Override PartName="/ppt/slideLayouts/slideLayout6.xml" ContentType="application/vnd.openxmlformats-officedocument.presentationml.slideLayout+xml"/>
  <Default Extension="rels" ContentType="application/vnd.openxmlformats-package.relationships+xml"/>
  <Override PartName="/ppt/slides/slide5.xml" ContentType="application/vnd.openxmlformats-officedocument.presentationml.slide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slideLayouts/slideLayout1.xml" ContentType="application/vnd.openxmlformats-officedocument.presentationml.slideLayout+xml"/>
  <Default Extension="png" ContentType="image/png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Default Extension="xml" ContentType="application/xml"/>
  <Override PartName="/ppt/slides/slide2.xml" ContentType="application/vnd.openxmlformats-officedocument.presentationml.slide+xml"/>
  <Override PartName="/docProps/app.xml" ContentType="application/vnd.openxmlformats-officedocument.extended-properties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viewProps.xml" ContentType="application/vnd.openxmlformats-officedocument.presentationml.viewProps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presProps.xml" ContentType="application/vnd.openxmlformats-officedocument.presentationml.presProps+xml"/>
  <Override PartName="/ppt/slideLayouts/slideLayout2.xml" ContentType="application/vnd.openxmlformats-officedocument.presentationml.slideLayout+xml"/>
  <Override PartName="/ppt/presentation.xml" ContentType="application/vnd.openxmlformats-officedocument.presentationml.presentation.main+xml"/>
  <Default Extension="bin" ContentType="application/vnd.openxmlformats-officedocument.presentationml.printerSettings"/>
  <Override PartName="/ppt/slides/slide1.xml" ContentType="application/vnd.openxmlformats-officedocument.presentationml.slide+xml"/>
  <Default Extension="jpeg" ContentType="image/jpeg"/>
  <Override PartName="/ppt/tableStyles.xml" ContentType="application/vnd.openxmlformats-officedocument.presentationml.tableStyles+xml"/>
  <Override PartName="/ppt/slideLayouts/slideLayout4.xml" ContentType="application/vnd.openxmlformats-officedocument.presentationml.slideLayout+xml"/>
  <Override PartName="/ppt/theme/theme1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 snapToObjects="1">
      <p:cViewPr varScale="1">
        <p:scale>
          <a:sx n="150" d="100"/>
          <a:sy n="150" d="100"/>
        </p:scale>
        <p:origin x="-1008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nl-N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12A80-C36B-564E-866F-D312E6D00AF5}" type="datetimeFigureOut">
              <a:rPr lang="en-US" smtClean="0"/>
              <a:pPr/>
              <a:t>11/1/12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52E77-F7C7-1245-94F8-F16CE2E24962}" type="slidenum">
              <a:rPr lang="nl-NL" smtClean="0"/>
              <a:pPr/>
              <a:t>‹#›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12A80-C36B-564E-866F-D312E6D00AF5}" type="datetimeFigureOut">
              <a:rPr lang="en-US" smtClean="0"/>
              <a:pPr/>
              <a:t>11/1/12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52E77-F7C7-1245-94F8-F16CE2E24962}" type="slidenum">
              <a:rPr lang="nl-NL" smtClean="0"/>
              <a:pPr/>
              <a:t>‹#›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12A80-C36B-564E-866F-D312E6D00AF5}" type="datetimeFigureOut">
              <a:rPr lang="en-US" smtClean="0"/>
              <a:pPr/>
              <a:t>11/1/12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52E77-F7C7-1245-94F8-F16CE2E24962}" type="slidenum">
              <a:rPr lang="nl-NL" smtClean="0"/>
              <a:pPr/>
              <a:t>‹#›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12A80-C36B-564E-866F-D312E6D00AF5}" type="datetimeFigureOut">
              <a:rPr lang="en-US" smtClean="0"/>
              <a:pPr/>
              <a:t>11/1/12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52E77-F7C7-1245-94F8-F16CE2E24962}" type="slidenum">
              <a:rPr lang="nl-NL" smtClean="0"/>
              <a:pPr/>
              <a:t>‹#›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12A80-C36B-564E-866F-D312E6D00AF5}" type="datetimeFigureOut">
              <a:rPr lang="en-US" smtClean="0"/>
              <a:pPr/>
              <a:t>11/1/12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52E77-F7C7-1245-94F8-F16CE2E24962}" type="slidenum">
              <a:rPr lang="nl-NL" smtClean="0"/>
              <a:pPr/>
              <a:t>‹#›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12A80-C36B-564E-866F-D312E6D00AF5}" type="datetimeFigureOut">
              <a:rPr lang="en-US" smtClean="0"/>
              <a:pPr/>
              <a:t>11/1/12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52E77-F7C7-1245-94F8-F16CE2E24962}" type="slidenum">
              <a:rPr lang="nl-NL" smtClean="0"/>
              <a:pPr/>
              <a:t>‹#›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12A80-C36B-564E-866F-D312E6D00AF5}" type="datetimeFigureOut">
              <a:rPr lang="en-US" smtClean="0"/>
              <a:pPr/>
              <a:t>11/1/12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52E77-F7C7-1245-94F8-F16CE2E24962}" type="slidenum">
              <a:rPr lang="nl-NL" smtClean="0"/>
              <a:pPr/>
              <a:t>‹#›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12A80-C36B-564E-866F-D312E6D00AF5}" type="datetimeFigureOut">
              <a:rPr lang="en-US" smtClean="0"/>
              <a:pPr/>
              <a:t>11/1/12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52E77-F7C7-1245-94F8-F16CE2E24962}" type="slidenum">
              <a:rPr lang="nl-NL" smtClean="0"/>
              <a:pPr/>
              <a:t>‹#›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12A80-C36B-564E-866F-D312E6D00AF5}" type="datetimeFigureOut">
              <a:rPr lang="en-US" smtClean="0"/>
              <a:pPr/>
              <a:t>11/1/12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52E77-F7C7-1245-94F8-F16CE2E24962}" type="slidenum">
              <a:rPr lang="nl-NL" smtClean="0"/>
              <a:pPr/>
              <a:t>‹#›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12A80-C36B-564E-866F-D312E6D00AF5}" type="datetimeFigureOut">
              <a:rPr lang="en-US" smtClean="0"/>
              <a:pPr/>
              <a:t>11/1/12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52E77-F7C7-1245-94F8-F16CE2E24962}" type="slidenum">
              <a:rPr lang="nl-NL" smtClean="0"/>
              <a:pPr/>
              <a:t>‹#›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12A80-C36B-564E-866F-D312E6D00AF5}" type="datetimeFigureOut">
              <a:rPr lang="en-US" smtClean="0"/>
              <a:pPr/>
              <a:t>11/1/12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52E77-F7C7-1245-94F8-F16CE2E24962}" type="slidenum">
              <a:rPr lang="nl-NL" smtClean="0"/>
              <a:pPr/>
              <a:t>‹#›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112A80-C36B-564E-866F-D312E6D00AF5}" type="datetimeFigureOut">
              <a:rPr lang="en-US" smtClean="0"/>
              <a:pPr/>
              <a:t>11/1/12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D52E77-F7C7-1245-94F8-F16CE2E24962}" type="slidenum">
              <a:rPr lang="nl-NL" smtClean="0"/>
              <a:pPr/>
              <a:t>‹#›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openscienceframework.org/" TargetMode="External"/><Relationship Id="rId3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 dirty="0"/>
          </a:p>
        </p:txBody>
      </p:sp>
      <p:pic>
        <p:nvPicPr>
          <p:cNvPr id="4" name="Picture 3" descr="jet-met-tuinslang.jpg"/>
          <p:cNvPicPr>
            <a:picLocks noChangeAspect="1"/>
          </p:cNvPicPr>
          <p:nvPr/>
        </p:nvPicPr>
        <p:blipFill>
          <a:blip r:embed="rId2">
            <a:lum bright="9000" contrast="14000"/>
          </a:blip>
          <a:stretch>
            <a:fillRect/>
          </a:stretch>
        </p:blipFill>
        <p:spPr>
          <a:xfrm>
            <a:off x="4396" y="0"/>
            <a:ext cx="9139604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286000" y="1828800"/>
            <a:ext cx="5410200" cy="1323439"/>
          </a:xfrm>
          <a:prstGeom prst="rect">
            <a:avLst/>
          </a:prstGeom>
          <a:noFill/>
          <a:effectLst>
            <a:outerShdw blurRad="50800" dist="38100" dir="2700000" algn="br">
              <a:srgbClr val="000000">
                <a:alpha val="43000"/>
              </a:srgbClr>
            </a:outerShdw>
          </a:effectLst>
        </p:spPr>
        <p:txBody>
          <a:bodyPr wrap="square" rtlCol="0">
            <a:spAutoFit/>
          </a:bodyPr>
          <a:lstStyle/>
          <a:p>
            <a:r>
              <a:rPr lang="nl-NL" sz="44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ADHD </a:t>
            </a:r>
            <a:r>
              <a:rPr lang="en-US" sz="44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doesn’t</a:t>
            </a:r>
            <a:r>
              <a:rPr lang="nl-NL" sz="44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nl-NL" sz="4400" dirty="0" err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exist</a:t>
            </a:r>
            <a:r>
              <a:rPr lang="nl-NL" sz="44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?</a:t>
            </a:r>
          </a:p>
          <a:p>
            <a:r>
              <a:rPr lang="en-US" sz="36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A</a:t>
            </a:r>
            <a:r>
              <a:rPr lang="nl-NL" sz="36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nl-NL" sz="3600" dirty="0" err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statistical</a:t>
            </a:r>
            <a:r>
              <a:rPr lang="nl-NL" sz="36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nl-NL" sz="3600" dirty="0" err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approach</a:t>
            </a:r>
            <a:r>
              <a:rPr lang="nl-NL" sz="36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endParaRPr lang="nl-NL" sz="3600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7467600" y="3048000"/>
            <a:ext cx="1295400" cy="3048000"/>
          </a:xfrm>
          <a:prstGeom prst="rect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 smtClean="0"/>
              <a:t>Normal</a:t>
            </a:r>
            <a:r>
              <a:rPr lang="nl-NL" dirty="0"/>
              <a:t>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5943600" cy="4525963"/>
          </a:xfrm>
        </p:spPr>
        <p:txBody>
          <a:bodyPr>
            <a:normAutofit fontScale="85000" lnSpcReduction="20000"/>
          </a:bodyPr>
          <a:lstStyle/>
          <a:p>
            <a:r>
              <a:rPr lang="nl-NL" sz="2800" dirty="0" smtClean="0"/>
              <a:t>Nurse: </a:t>
            </a:r>
            <a:r>
              <a:rPr lang="nl-NL" sz="2800" dirty="0" err="1" smtClean="0"/>
              <a:t>she</a:t>
            </a:r>
            <a:r>
              <a:rPr lang="nl-NL" sz="2800" dirty="0" smtClean="0"/>
              <a:t> is </a:t>
            </a:r>
            <a:r>
              <a:rPr lang="nl-NL" sz="2800" dirty="0" err="1" smtClean="0"/>
              <a:t>way</a:t>
            </a:r>
            <a:r>
              <a:rPr lang="nl-NL" sz="2800" dirty="0" smtClean="0"/>
              <a:t> </a:t>
            </a:r>
            <a:r>
              <a:rPr lang="nl-NL" sz="2800" dirty="0" err="1" smtClean="0"/>
              <a:t>too</a:t>
            </a:r>
            <a:r>
              <a:rPr lang="nl-NL" sz="2800" dirty="0" smtClean="0"/>
              <a:t> </a:t>
            </a:r>
            <a:r>
              <a:rPr lang="nl-NL" sz="2800" dirty="0" err="1" smtClean="0"/>
              <a:t>light</a:t>
            </a:r>
            <a:endParaRPr lang="nl-NL" sz="2800" dirty="0" smtClean="0"/>
          </a:p>
          <a:p>
            <a:r>
              <a:rPr lang="nl-NL" sz="2800" dirty="0" smtClean="0"/>
              <a:t>Me: ????</a:t>
            </a:r>
          </a:p>
          <a:p>
            <a:r>
              <a:rPr lang="nl-NL" sz="2800" dirty="0" smtClean="0"/>
              <a:t>Nurse: </a:t>
            </a:r>
            <a:r>
              <a:rPr lang="nl-NL" sz="2800" dirty="0" err="1" smtClean="0"/>
              <a:t>she</a:t>
            </a:r>
            <a:r>
              <a:rPr lang="nl-NL" sz="2800" dirty="0" smtClean="0"/>
              <a:t> </a:t>
            </a:r>
            <a:r>
              <a:rPr lang="nl-NL" sz="2800" dirty="0" err="1" smtClean="0"/>
              <a:t>belongs</a:t>
            </a:r>
            <a:r>
              <a:rPr lang="nl-NL" sz="2800" dirty="0" smtClean="0"/>
              <a:t> to the </a:t>
            </a:r>
            <a:r>
              <a:rPr lang="nl-NL" sz="2800" dirty="0" err="1" smtClean="0"/>
              <a:t>lowest</a:t>
            </a:r>
            <a:r>
              <a:rPr lang="nl-NL" sz="2800" dirty="0" smtClean="0"/>
              <a:t> </a:t>
            </a:r>
            <a:r>
              <a:rPr lang="nl-NL" sz="2800" dirty="0" err="1" smtClean="0"/>
              <a:t>percentile</a:t>
            </a:r>
            <a:r>
              <a:rPr lang="nl-NL" sz="2800" dirty="0" smtClean="0"/>
              <a:t>!</a:t>
            </a:r>
          </a:p>
          <a:p>
            <a:r>
              <a:rPr lang="nl-NL" sz="2800" dirty="0" smtClean="0"/>
              <a:t>Me: Wow, </a:t>
            </a:r>
            <a:r>
              <a:rPr lang="nl-NL" sz="2800" dirty="0" err="1" smtClean="0"/>
              <a:t>Should</a:t>
            </a:r>
            <a:r>
              <a:rPr lang="nl-NL" sz="2800" dirty="0" smtClean="0"/>
              <a:t> I </a:t>
            </a:r>
            <a:r>
              <a:rPr lang="nl-NL" sz="2800" dirty="0" err="1" smtClean="0"/>
              <a:t>give</a:t>
            </a:r>
            <a:r>
              <a:rPr lang="nl-NL" sz="2800" dirty="0" smtClean="0"/>
              <a:t> more </a:t>
            </a:r>
            <a:r>
              <a:rPr lang="nl-NL" sz="2800" dirty="0" err="1" smtClean="0"/>
              <a:t>food</a:t>
            </a:r>
            <a:r>
              <a:rPr lang="nl-NL" sz="2800" dirty="0" smtClean="0"/>
              <a:t>?</a:t>
            </a:r>
          </a:p>
          <a:p>
            <a:r>
              <a:rPr lang="nl-NL" sz="2800" dirty="0" smtClean="0"/>
              <a:t>Nurse (glad  </a:t>
            </a:r>
            <a:r>
              <a:rPr lang="nl-NL" sz="2800" dirty="0" err="1" smtClean="0"/>
              <a:t>that</a:t>
            </a:r>
            <a:r>
              <a:rPr lang="nl-NL" sz="2800" dirty="0" smtClean="0"/>
              <a:t> I </a:t>
            </a:r>
            <a:r>
              <a:rPr lang="nl-NL" sz="2800" dirty="0" err="1" smtClean="0"/>
              <a:t>am</a:t>
            </a:r>
            <a:r>
              <a:rPr lang="nl-NL" sz="2800" dirty="0" smtClean="0"/>
              <a:t> </a:t>
            </a:r>
            <a:r>
              <a:rPr lang="nl-NL" sz="2800" dirty="0" err="1" smtClean="0"/>
              <a:t>so</a:t>
            </a:r>
            <a:r>
              <a:rPr lang="nl-NL" sz="2800" dirty="0" smtClean="0"/>
              <a:t> </a:t>
            </a:r>
            <a:r>
              <a:rPr lang="nl-NL" sz="2800" dirty="0" err="1" smtClean="0"/>
              <a:t>clever</a:t>
            </a:r>
            <a:r>
              <a:rPr lang="nl-NL" sz="2800" dirty="0" smtClean="0"/>
              <a:t>):</a:t>
            </a:r>
            <a:r>
              <a:rPr lang="nl-NL" sz="2800" dirty="0" err="1" smtClean="0"/>
              <a:t>Yes</a:t>
            </a:r>
            <a:r>
              <a:rPr lang="nl-NL" sz="2800" dirty="0" smtClean="0"/>
              <a:t> </a:t>
            </a:r>
            <a:r>
              <a:rPr lang="nl-NL" sz="2800" dirty="0" err="1" smtClean="0"/>
              <a:t>yes</a:t>
            </a:r>
            <a:r>
              <a:rPr lang="nl-NL" sz="2800" dirty="0" smtClean="0"/>
              <a:t>, </a:t>
            </a:r>
            <a:r>
              <a:rPr lang="nl-NL" sz="2800" dirty="0" err="1" smtClean="0"/>
              <a:t>you</a:t>
            </a:r>
            <a:r>
              <a:rPr lang="nl-NL" sz="2800" dirty="0" smtClean="0"/>
              <a:t> </a:t>
            </a:r>
            <a:r>
              <a:rPr lang="nl-NL" sz="2800" dirty="0" err="1" smtClean="0"/>
              <a:t>certainly</a:t>
            </a:r>
            <a:r>
              <a:rPr lang="nl-NL" sz="2800" dirty="0" smtClean="0"/>
              <a:t> </a:t>
            </a:r>
            <a:r>
              <a:rPr lang="nl-NL" sz="2800" dirty="0" err="1" smtClean="0"/>
              <a:t>should</a:t>
            </a:r>
            <a:endParaRPr lang="nl-NL" sz="2800" dirty="0" smtClean="0"/>
          </a:p>
          <a:p>
            <a:r>
              <a:rPr lang="nl-NL" sz="2800" dirty="0" smtClean="0"/>
              <a:t>Me: </a:t>
            </a:r>
            <a:r>
              <a:rPr lang="nl-NL" sz="2800" dirty="0" err="1" smtClean="0"/>
              <a:t>so</a:t>
            </a:r>
            <a:r>
              <a:rPr lang="nl-NL" sz="2800" dirty="0" smtClean="0"/>
              <a:t> </a:t>
            </a:r>
            <a:r>
              <a:rPr lang="nl-NL" sz="2800" dirty="0" err="1" smtClean="0"/>
              <a:t>she</a:t>
            </a:r>
            <a:r>
              <a:rPr lang="nl-NL" sz="2800" dirty="0" smtClean="0"/>
              <a:t> </a:t>
            </a:r>
            <a:r>
              <a:rPr lang="nl-NL" sz="2800" dirty="0" err="1" smtClean="0"/>
              <a:t>will</a:t>
            </a:r>
            <a:r>
              <a:rPr lang="nl-NL" sz="2800" dirty="0" smtClean="0"/>
              <a:t> </a:t>
            </a:r>
            <a:r>
              <a:rPr lang="nl-NL" sz="2800" dirty="0" err="1" smtClean="0"/>
              <a:t>be</a:t>
            </a:r>
            <a:r>
              <a:rPr lang="nl-NL" sz="2800" dirty="0" smtClean="0"/>
              <a:t> </a:t>
            </a:r>
            <a:r>
              <a:rPr lang="nl-NL" sz="2800" dirty="0" err="1" smtClean="0"/>
              <a:t>heavier</a:t>
            </a:r>
            <a:r>
              <a:rPr lang="nl-NL" sz="2800" dirty="0" smtClean="0"/>
              <a:t> </a:t>
            </a:r>
            <a:r>
              <a:rPr lang="nl-NL" sz="2800" dirty="0" err="1" smtClean="0"/>
              <a:t>next</a:t>
            </a:r>
            <a:r>
              <a:rPr lang="nl-NL" sz="2800" dirty="0" smtClean="0"/>
              <a:t> time?</a:t>
            </a:r>
          </a:p>
          <a:p>
            <a:r>
              <a:rPr lang="nl-NL" sz="2800" dirty="0" smtClean="0"/>
              <a:t>Nurse: </a:t>
            </a:r>
            <a:r>
              <a:rPr lang="nl-NL" sz="2800" dirty="0" err="1" smtClean="0"/>
              <a:t>Sure</a:t>
            </a:r>
            <a:r>
              <a:rPr lang="nl-NL" sz="2800" dirty="0" smtClean="0"/>
              <a:t> </a:t>
            </a:r>
            <a:r>
              <a:rPr lang="nl-NL" sz="2800" dirty="0" err="1" smtClean="0"/>
              <a:t>sure</a:t>
            </a:r>
            <a:endParaRPr lang="nl-NL" sz="2800" dirty="0" smtClean="0"/>
          </a:p>
          <a:p>
            <a:r>
              <a:rPr lang="nl-NL" sz="2800" dirty="0" smtClean="0"/>
              <a:t>Me: </a:t>
            </a:r>
            <a:r>
              <a:rPr lang="nl-NL" sz="2800" dirty="0" err="1" smtClean="0"/>
              <a:t>but</a:t>
            </a:r>
            <a:r>
              <a:rPr lang="nl-NL" sz="2800" dirty="0" smtClean="0"/>
              <a:t> </a:t>
            </a:r>
            <a:r>
              <a:rPr lang="nl-NL" sz="2800" dirty="0" err="1" smtClean="0"/>
              <a:t>then</a:t>
            </a:r>
            <a:r>
              <a:rPr lang="nl-NL" sz="2800" dirty="0" smtClean="0"/>
              <a:t>, </a:t>
            </a:r>
            <a:r>
              <a:rPr lang="nl-NL" sz="2800" dirty="0" err="1" smtClean="0"/>
              <a:t>another</a:t>
            </a:r>
            <a:r>
              <a:rPr lang="nl-NL" sz="2800" dirty="0" smtClean="0"/>
              <a:t> baby </a:t>
            </a:r>
            <a:r>
              <a:rPr lang="nl-NL" sz="2800" dirty="0" err="1" smtClean="0"/>
              <a:t>will</a:t>
            </a:r>
            <a:r>
              <a:rPr lang="nl-NL" sz="2800" dirty="0" smtClean="0"/>
              <a:t> </a:t>
            </a:r>
            <a:r>
              <a:rPr lang="nl-NL" sz="2800" dirty="0" err="1" smtClean="0"/>
              <a:t>be</a:t>
            </a:r>
            <a:r>
              <a:rPr lang="nl-NL" sz="2800" dirty="0" smtClean="0"/>
              <a:t> in the </a:t>
            </a:r>
            <a:r>
              <a:rPr lang="nl-NL" sz="2800" dirty="0" err="1" smtClean="0"/>
              <a:t>lowest</a:t>
            </a:r>
            <a:r>
              <a:rPr lang="nl-NL" sz="2800" dirty="0" smtClean="0"/>
              <a:t> </a:t>
            </a:r>
            <a:r>
              <a:rPr lang="nl-NL" sz="2800" dirty="0" err="1" smtClean="0"/>
              <a:t>percentile</a:t>
            </a:r>
            <a:r>
              <a:rPr lang="nl-NL" sz="2800" dirty="0" smtClean="0"/>
              <a:t>!</a:t>
            </a:r>
          </a:p>
          <a:p>
            <a:pPr>
              <a:buNone/>
            </a:pPr>
            <a:r>
              <a:rPr lang="nl-NL" sz="2800" dirty="0" smtClean="0"/>
              <a:t> </a:t>
            </a:r>
            <a:endParaRPr lang="nl-NL" sz="2800" dirty="0"/>
          </a:p>
        </p:txBody>
      </p:sp>
      <p:pic>
        <p:nvPicPr>
          <p:cNvPr id="4" name="Picture 3" descr="a_nurse_weighing_a_newborn_on_the_scales_111126-023038-990053.jpe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67400" y="613410"/>
            <a:ext cx="2819400" cy="197358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</a:t>
            </a:r>
            <a:r>
              <a:rPr lang="nl-NL" dirty="0" smtClean="0"/>
              <a:t>ho is </a:t>
            </a:r>
            <a:r>
              <a:rPr lang="nl-NL" dirty="0" err="1" smtClean="0"/>
              <a:t>sick</a:t>
            </a:r>
            <a:r>
              <a:rPr lang="nl-NL" dirty="0" smtClean="0"/>
              <a:t>?</a:t>
            </a:r>
            <a:endParaRPr lang="nl-N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1319773"/>
            <a:ext cx="6250613" cy="4166627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143000" y="5791200"/>
            <a:ext cx="594581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According to proposed criteria, a vast majority of elderly will be classified chronic patient. More pills will be sold.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 err="1" smtClean="0"/>
              <a:t>Blood</a:t>
            </a:r>
            <a:r>
              <a:rPr lang="nl-NL" dirty="0" smtClean="0"/>
              <a:t> </a:t>
            </a:r>
            <a:r>
              <a:rPr lang="nl-NL" dirty="0" err="1" smtClean="0"/>
              <a:t>Pressure</a:t>
            </a:r>
            <a:r>
              <a:rPr lang="nl-NL" dirty="0" smtClean="0"/>
              <a:t> distribution</a:t>
            </a:r>
            <a:br>
              <a:rPr lang="nl-NL" dirty="0" smtClean="0"/>
            </a:br>
            <a:r>
              <a:rPr lang="nl-NL" sz="3111" dirty="0" err="1" smtClean="0">
                <a:solidFill>
                  <a:srgbClr val="95B3D7"/>
                </a:solidFill>
              </a:rPr>
              <a:t>who</a:t>
            </a:r>
            <a:r>
              <a:rPr lang="nl-NL" sz="3111" dirty="0" smtClean="0">
                <a:solidFill>
                  <a:srgbClr val="95B3D7"/>
                </a:solidFill>
              </a:rPr>
              <a:t> is </a:t>
            </a:r>
            <a:r>
              <a:rPr lang="nl-NL" sz="3111" dirty="0" err="1" smtClean="0">
                <a:solidFill>
                  <a:srgbClr val="95B3D7"/>
                </a:solidFill>
              </a:rPr>
              <a:t>sick</a:t>
            </a:r>
            <a:r>
              <a:rPr lang="nl-NL" sz="3111" dirty="0" smtClean="0">
                <a:solidFill>
                  <a:srgbClr val="95B3D7"/>
                </a:solidFill>
              </a:rPr>
              <a:t>? </a:t>
            </a:r>
            <a:r>
              <a:rPr lang="nl-NL" sz="3111" dirty="0" err="1" smtClean="0">
                <a:solidFill>
                  <a:srgbClr val="95B3D7"/>
                </a:solidFill>
              </a:rPr>
              <a:t>Pre-hypertension</a:t>
            </a:r>
            <a:r>
              <a:rPr lang="nl-NL" sz="3111" dirty="0" smtClean="0">
                <a:solidFill>
                  <a:srgbClr val="95B3D7"/>
                </a:solidFill>
              </a:rPr>
              <a:t>!</a:t>
            </a:r>
            <a:endParaRPr lang="nl-NL" sz="3111" dirty="0">
              <a:solidFill>
                <a:srgbClr val="95B3D7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9950" y="1600200"/>
            <a:ext cx="7404100" cy="47371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133600" y="3200400"/>
            <a:ext cx="12954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NORMAL</a:t>
            </a:r>
            <a:endParaRPr lang="nl-NL" dirty="0"/>
          </a:p>
        </p:txBody>
      </p:sp>
      <p:grpSp>
        <p:nvGrpSpPr>
          <p:cNvPr id="15" name="Group 14"/>
          <p:cNvGrpSpPr/>
          <p:nvPr/>
        </p:nvGrpSpPr>
        <p:grpSpPr>
          <a:xfrm>
            <a:off x="5638800" y="4343400"/>
            <a:ext cx="1676400" cy="838994"/>
            <a:chOff x="5638800" y="4343400"/>
            <a:chExt cx="1676400" cy="838994"/>
          </a:xfrm>
        </p:grpSpPr>
        <p:sp>
          <p:nvSpPr>
            <p:cNvPr id="6" name="TextBox 5"/>
            <p:cNvSpPr txBox="1"/>
            <p:nvPr/>
          </p:nvSpPr>
          <p:spPr>
            <a:xfrm>
              <a:off x="5638800" y="4343400"/>
              <a:ext cx="16764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nl-NL" dirty="0" smtClean="0"/>
                <a:t>ABNORMAL</a:t>
              </a:r>
              <a:endParaRPr lang="nl-NL" dirty="0"/>
            </a:p>
          </p:txBody>
        </p:sp>
        <p:cxnSp>
          <p:nvCxnSpPr>
            <p:cNvPr id="8" name="Straight Arrow Connector 7"/>
            <p:cNvCxnSpPr/>
            <p:nvPr/>
          </p:nvCxnSpPr>
          <p:spPr>
            <a:xfrm rot="5400000">
              <a:off x="5937766" y="4947166"/>
              <a:ext cx="468868" cy="1588"/>
            </a:xfrm>
            <a:prstGeom prst="straightConnector1">
              <a:avLst/>
            </a:prstGeom>
            <a:ln w="571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6" name="Group 15"/>
          <p:cNvGrpSpPr/>
          <p:nvPr/>
        </p:nvGrpSpPr>
        <p:grpSpPr>
          <a:xfrm>
            <a:off x="5638800" y="3810000"/>
            <a:ext cx="1900590" cy="1373188"/>
            <a:chOff x="5638800" y="3810000"/>
            <a:chExt cx="1900590" cy="1373188"/>
          </a:xfrm>
        </p:grpSpPr>
        <p:cxnSp>
          <p:nvCxnSpPr>
            <p:cNvPr id="10" name="Straight Connector 9"/>
            <p:cNvCxnSpPr/>
            <p:nvPr/>
          </p:nvCxnSpPr>
          <p:spPr>
            <a:xfrm rot="5400000">
              <a:off x="5220494" y="4763294"/>
              <a:ext cx="838200" cy="1588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Arrow Connector 12"/>
            <p:cNvCxnSpPr/>
            <p:nvPr/>
          </p:nvCxnSpPr>
          <p:spPr>
            <a:xfrm>
              <a:off x="5640388" y="4343400"/>
              <a:ext cx="1674812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TextBox 13"/>
            <p:cNvSpPr txBox="1"/>
            <p:nvPr/>
          </p:nvSpPr>
          <p:spPr>
            <a:xfrm>
              <a:off x="5640388" y="3810000"/>
              <a:ext cx="189900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 smtClean="0"/>
                <a:t>INTERVENTION</a:t>
              </a:r>
              <a:endParaRPr lang="nl-NL" dirty="0"/>
            </a:p>
          </p:txBody>
        </p:sp>
      </p:grpSp>
      <p:grpSp>
        <p:nvGrpSpPr>
          <p:cNvPr id="22" name="Group 21"/>
          <p:cNvGrpSpPr/>
          <p:nvPr/>
        </p:nvGrpSpPr>
        <p:grpSpPr>
          <a:xfrm>
            <a:off x="3428206" y="1981994"/>
            <a:ext cx="2212182" cy="1600200"/>
            <a:chOff x="3428206" y="1981994"/>
            <a:chExt cx="2212182" cy="1600200"/>
          </a:xfrm>
        </p:grpSpPr>
        <p:cxnSp>
          <p:nvCxnSpPr>
            <p:cNvPr id="18" name="Straight Connector 17"/>
            <p:cNvCxnSpPr/>
            <p:nvPr/>
          </p:nvCxnSpPr>
          <p:spPr>
            <a:xfrm rot="5400000">
              <a:off x="2628900" y="2781300"/>
              <a:ext cx="1600200" cy="1588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TextBox 18"/>
            <p:cNvSpPr txBox="1"/>
            <p:nvPr/>
          </p:nvSpPr>
          <p:spPr>
            <a:xfrm>
              <a:off x="3429795" y="2133600"/>
              <a:ext cx="2210593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Morbidity correlates with pressure</a:t>
              </a:r>
              <a:endParaRPr lang="en-US" dirty="0"/>
            </a:p>
          </p:txBody>
        </p:sp>
        <p:cxnSp>
          <p:nvCxnSpPr>
            <p:cNvPr id="21" name="Straight Arrow Connector 20"/>
            <p:cNvCxnSpPr/>
            <p:nvPr/>
          </p:nvCxnSpPr>
          <p:spPr>
            <a:xfrm>
              <a:off x="3429000" y="2779931"/>
              <a:ext cx="990600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Proposal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1: No interventions on the basis of X standard deviations but on the basis of </a:t>
            </a:r>
            <a:r>
              <a:rPr lang="en-US" b="1" i="1" dirty="0" smtClean="0"/>
              <a:t>deviations </a:t>
            </a:r>
            <a:r>
              <a:rPr lang="en-US" dirty="0" smtClean="0"/>
              <a:t>from a normal </a:t>
            </a:r>
            <a:r>
              <a:rPr lang="en-US" dirty="0" smtClean="0"/>
              <a:t>distribution or validated process model of disease. Allow normal variation!</a:t>
            </a:r>
          </a:p>
          <a:p>
            <a:endParaRPr lang="en-US" dirty="0" smtClean="0"/>
          </a:p>
          <a:p>
            <a:r>
              <a:rPr lang="en-US" dirty="0" smtClean="0"/>
              <a:t>2: Testing the score-distributions of ADHD </a:t>
            </a:r>
            <a:r>
              <a:rPr lang="en-US" dirty="0" smtClean="0"/>
              <a:t>Questionnaire (general population).</a:t>
            </a:r>
            <a:endParaRPr lang="en-US" dirty="0" smtClean="0"/>
          </a:p>
          <a:p>
            <a:pPr lvl="1"/>
            <a:r>
              <a:rPr lang="en-US" dirty="0" smtClean="0"/>
              <a:t>Using the score distribution for autism disorders as a control?</a:t>
            </a:r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 smtClean="0"/>
              <a:t>Methodological</a:t>
            </a:r>
            <a:r>
              <a:rPr lang="nl-NL" dirty="0" smtClean="0"/>
              <a:t> issues</a:t>
            </a:r>
            <a:endParaRPr lang="nl-N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a homeostatic system the null distribution differs from normal?</a:t>
            </a:r>
          </a:p>
          <a:p>
            <a:r>
              <a:rPr lang="en-US" dirty="0" smtClean="0"/>
              <a:t>Null distribution might be skewed due to</a:t>
            </a:r>
            <a:r>
              <a:rPr lang="en-US" dirty="0" smtClean="0"/>
              <a:t> asymmetric floor </a:t>
            </a:r>
            <a:r>
              <a:rPr lang="en-US" dirty="0" smtClean="0"/>
              <a:t>and ceiling constraints.</a:t>
            </a:r>
          </a:p>
          <a:p>
            <a:r>
              <a:rPr lang="en-US" dirty="0" smtClean="0"/>
              <a:t>What is the effect of bin width on the sensitivity of testing a distribution </a:t>
            </a:r>
            <a:r>
              <a:rPr lang="en-US" dirty="0" smtClean="0"/>
              <a:t>vs. </a:t>
            </a:r>
            <a:r>
              <a:rPr lang="en-US" dirty="0" smtClean="0"/>
              <a:t>a null distribution.</a:t>
            </a:r>
          </a:p>
          <a:p>
            <a:r>
              <a:rPr lang="en-US" dirty="0" smtClean="0"/>
              <a:t>Multiple causes might obscure each other.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 smtClean="0"/>
              <a:t>On-line</a:t>
            </a:r>
            <a:r>
              <a:rPr lang="nl-NL" dirty="0" smtClean="0"/>
              <a:t> </a:t>
            </a:r>
            <a:r>
              <a:rPr lang="nl-NL" dirty="0" err="1" smtClean="0"/>
              <a:t>preregistration</a:t>
            </a:r>
            <a:endParaRPr lang="nl-N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smtClean="0"/>
              <a:t>Questionable research practices </a:t>
            </a:r>
          </a:p>
          <a:p>
            <a:pPr lvl="1"/>
            <a:r>
              <a:rPr lang="en-US" smtClean="0"/>
              <a:t>Majority of researchers do p-hacking</a:t>
            </a:r>
          </a:p>
          <a:p>
            <a:pPr lvl="1"/>
            <a:r>
              <a:rPr lang="en-US" smtClean="0"/>
              <a:t>Can be prevented by proper pre-registration</a:t>
            </a:r>
          </a:p>
          <a:p>
            <a:endParaRPr lang="en-US" smtClean="0"/>
          </a:p>
          <a:p>
            <a:r>
              <a:rPr lang="en-US" smtClean="0"/>
              <a:t>Open Science Framework</a:t>
            </a:r>
          </a:p>
          <a:p>
            <a:pPr lvl="1"/>
            <a:r>
              <a:rPr lang="en-US" smtClean="0"/>
              <a:t>Fits the scientific work flow</a:t>
            </a:r>
          </a:p>
          <a:p>
            <a:pPr lvl="1"/>
            <a:r>
              <a:rPr lang="en-US" smtClean="0"/>
              <a:t>Each edit is timestamped.</a:t>
            </a:r>
          </a:p>
          <a:p>
            <a:pPr lvl="1"/>
            <a:r>
              <a:rPr lang="en-US" smtClean="0"/>
              <a:t>Psychological Science will stimulate</a:t>
            </a:r>
          </a:p>
          <a:p>
            <a:pPr lvl="1"/>
            <a:endParaRPr lang="en-US" smtClean="0"/>
          </a:p>
          <a:p>
            <a:pPr lvl="1"/>
            <a:r>
              <a:rPr lang="en-US" u="sng">
                <a:hlinkClick r:id="rId2"/>
              </a:rPr>
              <a:t>http://</a:t>
            </a:r>
            <a:r>
              <a:rPr lang="en-US" u="sng" smtClean="0">
                <a:hlinkClick r:id="rId2"/>
              </a:rPr>
              <a:t>openscienceframework.org</a:t>
            </a:r>
            <a:endParaRPr lang="en-US" smtClean="0"/>
          </a:p>
          <a:p>
            <a:pPr lvl="1">
              <a:buNone/>
            </a:pPr>
            <a:endParaRPr lang="en-US" smtClean="0"/>
          </a:p>
          <a:p>
            <a:pPr lvl="1">
              <a:buNone/>
            </a:pPr>
            <a:r>
              <a:rPr lang="en-US" smtClean="0"/>
              <a:t>			</a:t>
            </a:r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10200" y="4495800"/>
            <a:ext cx="3429000" cy="186489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267</TotalTime>
  <Words>290</Words>
  <Application>Microsoft Macintosh PowerPoint</Application>
  <PresentationFormat>On-screen Show (4:3)</PresentationFormat>
  <Paragraphs>42</Paragraphs>
  <Slides>7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Slide 1</vt:lpstr>
      <vt:lpstr>Normal?</vt:lpstr>
      <vt:lpstr>Who is sick?</vt:lpstr>
      <vt:lpstr>Blood Pressure distribution who is sick? Pre-hypertension!</vt:lpstr>
      <vt:lpstr>Proposal</vt:lpstr>
      <vt:lpstr>Methodological issues</vt:lpstr>
      <vt:lpstr>On-line preregistration</vt:lpstr>
    </vt:vector>
  </TitlesOfParts>
  <Company>uva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Dick Bierman</dc:creator>
  <cp:lastModifiedBy>DIck Bierman</cp:lastModifiedBy>
  <cp:revision>13</cp:revision>
  <dcterms:created xsi:type="dcterms:W3CDTF">2012-11-01T10:08:20Z</dcterms:created>
  <dcterms:modified xsi:type="dcterms:W3CDTF">2012-11-01T11:06:32Z</dcterms:modified>
</cp:coreProperties>
</file>